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1"/>
  </p:notesMasterIdLst>
  <p:handoutMasterIdLst>
    <p:handoutMasterId r:id="rId42"/>
  </p:handoutMasterIdLst>
  <p:sldIdLst>
    <p:sldId id="256" r:id="rId2"/>
    <p:sldId id="261" r:id="rId3"/>
    <p:sldId id="262" r:id="rId4"/>
    <p:sldId id="263" r:id="rId5"/>
    <p:sldId id="270" r:id="rId6"/>
    <p:sldId id="289" r:id="rId7"/>
    <p:sldId id="290" r:id="rId8"/>
    <p:sldId id="291" r:id="rId9"/>
    <p:sldId id="292" r:id="rId10"/>
    <p:sldId id="271" r:id="rId11"/>
    <p:sldId id="293" r:id="rId12"/>
    <p:sldId id="294" r:id="rId13"/>
    <p:sldId id="295" r:id="rId14"/>
    <p:sldId id="296" r:id="rId15"/>
    <p:sldId id="272" r:id="rId16"/>
    <p:sldId id="297" r:id="rId17"/>
    <p:sldId id="298" r:id="rId18"/>
    <p:sldId id="264" r:id="rId19"/>
    <p:sldId id="265" r:id="rId20"/>
    <p:sldId id="266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8" r:id="rId35"/>
    <p:sldId id="286" r:id="rId36"/>
    <p:sldId id="287" r:id="rId37"/>
    <p:sldId id="267" r:id="rId38"/>
    <p:sldId id="268" r:id="rId39"/>
    <p:sldId id="269" r:id="rId40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6" d="100"/>
          <a:sy n="76" d="100"/>
        </p:scale>
        <p:origin x="53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>
            <a:extLst>
              <a:ext uri="{FF2B5EF4-FFF2-40B4-BE49-F238E27FC236}">
                <a16:creationId xmlns:a16="http://schemas.microsoft.com/office/drawing/2014/main" id="{949F9628-C1A7-496B-8A86-7C7326188C0C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pt-PT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A62E5BFD-F0AD-47A3-BB45-D404ABD30777}"/>
              </a:ext>
            </a:extLst>
          </p:cNvPr>
          <p:cNvSpPr txBox="1">
            <a:spLocks noGrp="1"/>
          </p:cNvSpPr>
          <p:nvPr>
            <p:ph type="dt" sz="quarter" idx="1"/>
          </p:nvPr>
        </p:nvSpPr>
        <p:spPr>
          <a:xfrm>
            <a:off x="3884608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A00DDC82-D341-412A-90C0-18C15268B079}" type="datetime1">
              <a:rPr lang="pt-PT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pPr marL="0" marR="0" lvl="0" indent="0" algn="r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t>17/01/2021</a:t>
            </a:fld>
            <a:endParaRPr lang="pt-PT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1BD3AEFD-D5BE-4398-A7F4-7AFA41295173}"/>
              </a:ext>
            </a:extLst>
          </p:cNvPr>
          <p:cNvSpPr txBox="1">
            <a:spLocks noGrp="1"/>
          </p:cNvSpPr>
          <p:nvPr>
            <p:ph type="ftr" sz="quarter" idx="2"/>
          </p:nvPr>
        </p:nvSpPr>
        <p:spPr>
          <a:xfrm>
            <a:off x="0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pt-PT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29985F68-C8C3-47C1-A2F7-F76A215182AC}"/>
              </a:ext>
            </a:extLst>
          </p:cNvPr>
          <p:cNvSpPr txBox="1">
            <a:spLocks noGrp="1"/>
          </p:cNvSpPr>
          <p:nvPr>
            <p:ph type="sldNum" sz="quarter" idx="3"/>
          </p:nvPr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0363980B-C13B-43D2-94F4-8AF55C4CB6CB}" type="slidenum">
              <a:t>‹nº›</a:t>
            </a:fld>
            <a:endParaRPr lang="pt-PT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319946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>
            <a:extLst>
              <a:ext uri="{FF2B5EF4-FFF2-40B4-BE49-F238E27FC236}">
                <a16:creationId xmlns:a16="http://schemas.microsoft.com/office/drawing/2014/main" id="{399F8DFB-8467-4567-BE4F-7C7DAA0315B9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pt-PT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pt-PT"/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25797307-05DE-443C-9098-A8AAA2858C34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3884608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pt-PT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58FF7E29-1523-44A2-AACB-C26D3D0C1BCE}" type="datetime1">
              <a:rPr lang="pt-PT"/>
              <a:pPr lvl="0"/>
              <a:t>17/01/2021</a:t>
            </a:fld>
            <a:endParaRPr lang="pt-PT"/>
          </a:p>
        </p:txBody>
      </p:sp>
      <p:sp>
        <p:nvSpPr>
          <p:cNvPr id="4" name="Marcador de Posição da Imagem do Diapositivo 3">
            <a:extLst>
              <a:ext uri="{FF2B5EF4-FFF2-40B4-BE49-F238E27FC236}">
                <a16:creationId xmlns:a16="http://schemas.microsoft.com/office/drawing/2014/main" id="{1B2EEF14-0419-4FCF-BCC8-8323BE23C98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099"/>
          </a:xfrm>
          <a:prstGeom prst="rect">
            <a:avLst/>
          </a:prstGeom>
          <a:noFill/>
          <a:ln w="12701">
            <a:solidFill>
              <a:srgbClr val="000000"/>
            </a:solidFill>
            <a:prstDash val="solid"/>
          </a:ln>
        </p:spPr>
      </p:sp>
      <p:sp>
        <p:nvSpPr>
          <p:cNvPr id="5" name="Marcador de Posição de Notas 4">
            <a:extLst>
              <a:ext uri="{FF2B5EF4-FFF2-40B4-BE49-F238E27FC236}">
                <a16:creationId xmlns:a16="http://schemas.microsoft.com/office/drawing/2014/main" id="{839AA44C-42B5-4DA9-B03D-96665FC84C5E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05C7D0B4-9AF7-4404-8313-6E0B5514EE18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pt-PT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D888E88B-CEDF-4482-B85D-1A596455B9D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pt-PT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C4686DF7-1FF3-4380-9211-210064FA421E}" type="slidenum"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5032333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marR="0" lvl="0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pt-PT" sz="1200" b="0" i="0" u="none" strike="noStrike" kern="1200" cap="none" spc="0" baseline="0">
        <a:solidFill>
          <a:srgbClr val="000000"/>
        </a:solidFill>
        <a:uFillTx/>
        <a:latin typeface="Calibri"/>
      </a:defRPr>
    </a:lvl1pPr>
    <a:lvl2pPr marL="457200" marR="0" lvl="1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pt-PT" sz="1200" b="0" i="0" u="none" strike="noStrike" kern="1200" cap="none" spc="0" baseline="0">
        <a:solidFill>
          <a:srgbClr val="000000"/>
        </a:solidFill>
        <a:uFillTx/>
        <a:latin typeface="Calibri"/>
      </a:defRPr>
    </a:lvl2pPr>
    <a:lvl3pPr marL="914400" marR="0" lvl="2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pt-PT" sz="1200" b="0" i="0" u="none" strike="noStrike" kern="1200" cap="none" spc="0" baseline="0">
        <a:solidFill>
          <a:srgbClr val="000000"/>
        </a:solidFill>
        <a:uFillTx/>
        <a:latin typeface="Calibri"/>
      </a:defRPr>
    </a:lvl3pPr>
    <a:lvl4pPr marL="1371600" marR="0" lvl="3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pt-PT" sz="1200" b="0" i="0" u="none" strike="noStrike" kern="1200" cap="none" spc="0" baseline="0">
        <a:solidFill>
          <a:srgbClr val="000000"/>
        </a:solidFill>
        <a:uFillTx/>
        <a:latin typeface="Calibri"/>
      </a:defRPr>
    </a:lvl4pPr>
    <a:lvl5pPr marL="1828800" marR="0" lvl="4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pt-PT" sz="1200" b="0" i="0" u="none" strike="noStrike" kern="1200" cap="none" spc="0" baseline="0">
        <a:solidFill>
          <a:srgbClr val="000000"/>
        </a:solidFill>
        <a:uFillTx/>
        <a:latin typeface="Calibri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>
            <a:extLst>
              <a:ext uri="{FF2B5EF4-FFF2-40B4-BE49-F238E27FC236}">
                <a16:creationId xmlns:a16="http://schemas.microsoft.com/office/drawing/2014/main" id="{65EFB263-299F-4DC6-8473-CFB8A24588D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Marcador de Posição de Notas 2">
            <a:extLst>
              <a:ext uri="{FF2B5EF4-FFF2-40B4-BE49-F238E27FC236}">
                <a16:creationId xmlns:a16="http://schemas.microsoft.com/office/drawing/2014/main" id="{643E54CB-B0E2-4874-9F13-E4CCA260C4C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A356330D-C5C6-4226-8F16-824DCC314C23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ECA1030-EB4F-4372-9338-3138414B9F57}" type="slidenum">
              <a:t>1</a:t>
            </a:fld>
            <a:endParaRPr lang="pt-PT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F1F30E-FDF6-40E6-8F78-32DB84B0B722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600200" y="2386739"/>
            <a:ext cx="8991596" cy="1645920"/>
          </a:xfrm>
          <a:ln w="38103" cap="sq">
            <a:solidFill>
              <a:srgbClr val="404040"/>
            </a:solidFill>
            <a:prstDash val="solid"/>
            <a:miter/>
          </a:ln>
        </p:spPr>
        <p:txBody>
          <a:bodyPr lIns="274320" rIns="274320"/>
          <a:lstStyle>
            <a:lvl1pPr>
              <a:defRPr sz="3800"/>
            </a:lvl1pPr>
          </a:lstStyle>
          <a:p>
            <a:pPr lvl="0"/>
            <a:r>
              <a:rPr lang="pt-PT"/>
              <a:t>Clique para editar o estilo do título do Modelo Global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7E50A68-6A7C-41BF-B2E8-4D3CF3877AF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695194" y="4352544"/>
            <a:ext cx="6801608" cy="1239889"/>
          </a:xfrm>
        </p:spPr>
        <p:txBody>
          <a:bodyPr anchorCtr="1"/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pt-PT"/>
              <a:t>Clique para editar o estilo do subtítulo do Modelo Global</a:t>
            </a:r>
          </a:p>
        </p:txBody>
      </p:sp>
      <p:sp>
        <p:nvSpPr>
          <p:cNvPr id="4" name="Marcador de Posição da Data 6">
            <a:extLst>
              <a:ext uri="{FF2B5EF4-FFF2-40B4-BE49-F238E27FC236}">
                <a16:creationId xmlns:a16="http://schemas.microsoft.com/office/drawing/2014/main" id="{326AFF4B-0B25-4481-8EF7-56C08415606A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r>
              <a:rPr lang="pt-PT"/>
              <a:t>17/01/2021</a:t>
            </a:r>
          </a:p>
        </p:txBody>
      </p:sp>
      <p:sp>
        <p:nvSpPr>
          <p:cNvPr id="5" name="Marcador de Posição do Rodapé 7">
            <a:extLst>
              <a:ext uri="{FF2B5EF4-FFF2-40B4-BE49-F238E27FC236}">
                <a16:creationId xmlns:a16="http://schemas.microsoft.com/office/drawing/2014/main" id="{F95440CA-7E33-48DA-8278-3A3CB89216F8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r>
              <a:rPr lang="pt-PT"/>
              <a:t>             </a:t>
            </a:r>
          </a:p>
        </p:txBody>
      </p:sp>
      <p:sp>
        <p:nvSpPr>
          <p:cNvPr id="6" name="Marcador de Posição do Número do Diapositivo 8">
            <a:extLst>
              <a:ext uri="{FF2B5EF4-FFF2-40B4-BE49-F238E27FC236}">
                <a16:creationId xmlns:a16="http://schemas.microsoft.com/office/drawing/2014/main" id="{A60D95FF-502A-48FA-BE3D-ED6C15E6DC8F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762ACB7-9900-489D-86DE-3BC0749D8D82}" type="slidenum"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1442180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44B0FD-7755-40DE-9249-F0EB1BC45DF4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pt-PT"/>
              <a:t>Clique para editar o estilo do título do Modelo Global</a:t>
            </a:r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1F196DFD-7877-42FA-9659-09953FF5F6F7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pt-PT"/>
              <a:t>Editar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0598989A-AD93-4793-B6DA-C2555CDB365D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pt-PT"/>
              <a:t>17/01/2021</a:t>
            </a:r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587689A4-609F-4B15-B0D8-4FACF7BA4031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pt-PT"/>
              <a:t>             </a:t>
            </a:r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3D9D1324-E43F-4EF1-8EEF-6733D6C433ED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0558EEC-1775-44A8-A4E8-F8AB12C1BF88}" type="slidenum"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8121958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959D1A19-CF0B-41F6-820D-F62BB42C778D}"/>
              </a:ext>
            </a:extLst>
          </p:cNvPr>
          <p:cNvSpPr txBox="1">
            <a:spLocks noGrp="1"/>
          </p:cNvSpPr>
          <p:nvPr>
            <p:ph type="title" orient="vert"/>
          </p:nvPr>
        </p:nvSpPr>
        <p:spPr>
          <a:xfrm>
            <a:off x="8653113" y="937259"/>
            <a:ext cx="1298603" cy="4983480"/>
          </a:xfrm>
        </p:spPr>
        <p:txBody>
          <a:bodyPr vert="eaVert"/>
          <a:lstStyle>
            <a:lvl1pPr>
              <a:defRPr/>
            </a:lvl1pPr>
          </a:lstStyle>
          <a:p>
            <a:pPr lvl="0"/>
            <a:r>
              <a:rPr lang="pt-PT"/>
              <a:t>Clique para editar o estilo do título do Modelo Global</a:t>
            </a:r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6C332ED8-1B70-46DE-95CD-C9477E7B76D1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>
          <a:xfrm>
            <a:off x="2231136" y="937259"/>
            <a:ext cx="6198489" cy="4983480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pt-PT"/>
              <a:t>Editar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6A72B75E-E852-4825-BC21-7A3EF357ACFE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pt-PT"/>
              <a:t>17/01/2021</a:t>
            </a:r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7F7BCF8E-5792-49E3-BE13-FFA23602782A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pt-PT"/>
              <a:t>             </a:t>
            </a:r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548D246B-8129-4C48-B164-4F46FE215D55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19C0FE3-C9BB-46F2-A0C5-64D01EDC5F3D}" type="slidenum"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5557448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D2EE220-3833-4246-9427-66AA50B90591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pt-PT"/>
              <a:t>Clique para editar o estilo do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EF2AB9AF-4AF3-4E3B-A007-54A88F6E7B5C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pt-PT"/>
              <a:t>Editar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6">
            <a:extLst>
              <a:ext uri="{FF2B5EF4-FFF2-40B4-BE49-F238E27FC236}">
                <a16:creationId xmlns:a16="http://schemas.microsoft.com/office/drawing/2014/main" id="{7BE73E94-8CA1-4CC0-97B8-4DFECFF11F18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pt-PT"/>
              <a:t>17/01/2021</a:t>
            </a:r>
          </a:p>
        </p:txBody>
      </p:sp>
      <p:sp>
        <p:nvSpPr>
          <p:cNvPr id="5" name="Marcador de Posição do Rodapé 7">
            <a:extLst>
              <a:ext uri="{FF2B5EF4-FFF2-40B4-BE49-F238E27FC236}">
                <a16:creationId xmlns:a16="http://schemas.microsoft.com/office/drawing/2014/main" id="{314D0FD9-5D1E-46D4-B4F3-BC1E07B931EE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pt-PT"/>
              <a:t>             </a:t>
            </a:r>
          </a:p>
        </p:txBody>
      </p:sp>
      <p:sp>
        <p:nvSpPr>
          <p:cNvPr id="6" name="Marcador de Posição do Número do Diapositivo 8">
            <a:extLst>
              <a:ext uri="{FF2B5EF4-FFF2-40B4-BE49-F238E27FC236}">
                <a16:creationId xmlns:a16="http://schemas.microsoft.com/office/drawing/2014/main" id="{49A9CA51-3E4E-43A7-8B1A-11D5E1178CB0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7D95886-2FA3-4E05-B0F5-C93F3892139C}" type="slidenum"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2826185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64E78A-5C0F-4906-AD56-ED9B4DB8D8D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600200" y="2386739"/>
            <a:ext cx="8991596" cy="1645920"/>
          </a:xfrm>
          <a:ln w="38103" cap="sq">
            <a:solidFill>
              <a:srgbClr val="404040"/>
            </a:solidFill>
            <a:prstDash val="solid"/>
            <a:miter/>
          </a:ln>
        </p:spPr>
        <p:txBody>
          <a:bodyPr lIns="274320" rIns="274320"/>
          <a:lstStyle>
            <a:lvl1pPr>
              <a:defRPr sz="3800"/>
            </a:lvl1pPr>
          </a:lstStyle>
          <a:p>
            <a:pPr lvl="0"/>
            <a:r>
              <a:rPr lang="pt-PT"/>
              <a:t>Clique para editar o estilo do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CBB88528-80BE-4325-99AE-CB3AEC234C3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695194" y="4352461"/>
            <a:ext cx="6801608" cy="1265081"/>
          </a:xfrm>
        </p:spPr>
        <p:txBody>
          <a:bodyPr anchorCtr="1"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pt-PT"/>
              <a:t>Editar estilos de texto do Modelo Global</a:t>
            </a:r>
          </a:p>
        </p:txBody>
      </p:sp>
      <p:sp>
        <p:nvSpPr>
          <p:cNvPr id="4" name="Marcador de Posição da Data 6">
            <a:extLst>
              <a:ext uri="{FF2B5EF4-FFF2-40B4-BE49-F238E27FC236}">
                <a16:creationId xmlns:a16="http://schemas.microsoft.com/office/drawing/2014/main" id="{4AD2EBEF-DA13-4C47-B1AD-05AB794A3AF1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r>
              <a:rPr lang="pt-PT"/>
              <a:t>17/01/2021</a:t>
            </a:r>
          </a:p>
        </p:txBody>
      </p:sp>
      <p:sp>
        <p:nvSpPr>
          <p:cNvPr id="5" name="Marcador de Posição do Rodapé 7">
            <a:extLst>
              <a:ext uri="{FF2B5EF4-FFF2-40B4-BE49-F238E27FC236}">
                <a16:creationId xmlns:a16="http://schemas.microsoft.com/office/drawing/2014/main" id="{A872226E-E972-4600-9319-6B138D27252F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r>
              <a:rPr lang="pt-PT"/>
              <a:t>             </a:t>
            </a:r>
          </a:p>
        </p:txBody>
      </p:sp>
      <p:sp>
        <p:nvSpPr>
          <p:cNvPr id="6" name="Marcador de Posição do Número do Diapositivo 8">
            <a:extLst>
              <a:ext uri="{FF2B5EF4-FFF2-40B4-BE49-F238E27FC236}">
                <a16:creationId xmlns:a16="http://schemas.microsoft.com/office/drawing/2014/main" id="{AD0194F7-2872-408C-BEF5-9AB2222A9284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35CFDC7-408E-48EE-9F24-6F16FD5778CF}" type="slidenum"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826574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4AA68F4-2E29-453E-9B95-5A41D019B33E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pt-PT"/>
              <a:t>Clique para editar o estilo do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FA29685C-A30A-434A-8147-43248D455B19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581912" y="2638044"/>
            <a:ext cx="4271775" cy="31019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pt-PT"/>
              <a:t>Editar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ED419DE6-153E-44D9-A8B9-4BAD0F8058B1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6338319" y="2638044"/>
            <a:ext cx="4270248" cy="31019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pt-PT"/>
              <a:t>Editar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a Data 7">
            <a:extLst>
              <a:ext uri="{FF2B5EF4-FFF2-40B4-BE49-F238E27FC236}">
                <a16:creationId xmlns:a16="http://schemas.microsoft.com/office/drawing/2014/main" id="{C18E773B-4A45-4C28-B4BD-A8F13571919A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pt-PT"/>
              <a:t>17/01/2021</a:t>
            </a:r>
          </a:p>
        </p:txBody>
      </p:sp>
      <p:sp>
        <p:nvSpPr>
          <p:cNvPr id="6" name="Marcador de Posição do Rodapé 8">
            <a:extLst>
              <a:ext uri="{FF2B5EF4-FFF2-40B4-BE49-F238E27FC236}">
                <a16:creationId xmlns:a16="http://schemas.microsoft.com/office/drawing/2014/main" id="{EF52A416-947A-4D0B-AF3D-DD21094203CC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pt-PT"/>
              <a:t>             </a:t>
            </a:r>
          </a:p>
        </p:txBody>
      </p:sp>
      <p:sp>
        <p:nvSpPr>
          <p:cNvPr id="7" name="Marcador de Posição do Número do Diapositivo 9">
            <a:extLst>
              <a:ext uri="{FF2B5EF4-FFF2-40B4-BE49-F238E27FC236}">
                <a16:creationId xmlns:a16="http://schemas.microsoft.com/office/drawing/2014/main" id="{0B3A7B9E-C49F-49AF-9723-3BF4F3398FC8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F740647-7547-47CB-9261-2610B5A123F5}" type="slidenum"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2767602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exto 2">
            <a:extLst>
              <a:ext uri="{FF2B5EF4-FFF2-40B4-BE49-F238E27FC236}">
                <a16:creationId xmlns:a16="http://schemas.microsoft.com/office/drawing/2014/main" id="{DAB99D75-4F11-4EA9-900D-8E663C92ABF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583439" y="2313432"/>
            <a:ext cx="4270248" cy="704088"/>
          </a:xfrm>
        </p:spPr>
        <p:txBody>
          <a:bodyPr anchor="b" anchorCtr="1"/>
          <a:lstStyle>
            <a:lvl1pPr marL="0" indent="0" algn="ctr">
              <a:buNone/>
              <a:defRPr sz="1900" cap="all" spc="100">
                <a:solidFill>
                  <a:srgbClr val="6B8891"/>
                </a:solidFill>
              </a:defRPr>
            </a:lvl1pPr>
          </a:lstStyle>
          <a:p>
            <a:pPr lvl="0"/>
            <a:r>
              <a:rPr lang="pt-PT"/>
              <a:t>Editar estilos de texto do Modelo Global</a:t>
            </a:r>
          </a:p>
        </p:txBody>
      </p:sp>
      <p:sp>
        <p:nvSpPr>
          <p:cNvPr id="3" name="Marcador de Posição de Conteúdo 3">
            <a:extLst>
              <a:ext uri="{FF2B5EF4-FFF2-40B4-BE49-F238E27FC236}">
                <a16:creationId xmlns:a16="http://schemas.microsoft.com/office/drawing/2014/main" id="{78B0F403-A90E-452D-B76A-A1A94F5F4B54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1583439" y="3143250"/>
            <a:ext cx="4270248" cy="2596777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pt-PT"/>
              <a:t>Editar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e Conteúdo 5">
            <a:extLst>
              <a:ext uri="{FF2B5EF4-FFF2-40B4-BE49-F238E27FC236}">
                <a16:creationId xmlns:a16="http://schemas.microsoft.com/office/drawing/2014/main" id="{E07308A6-2881-4AFA-B223-23169C8DDAA8}"/>
              </a:ext>
            </a:extLst>
          </p:cNvPr>
          <p:cNvSpPr txBox="1">
            <a:spLocks noGrp="1"/>
          </p:cNvSpPr>
          <p:nvPr>
            <p:ph idx="4"/>
          </p:nvPr>
        </p:nvSpPr>
        <p:spPr>
          <a:xfrm>
            <a:off x="6338319" y="3143250"/>
            <a:ext cx="4253487" cy="2596777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pt-PT"/>
              <a:t>Editar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o Texto 4">
            <a:extLst>
              <a:ext uri="{FF2B5EF4-FFF2-40B4-BE49-F238E27FC236}">
                <a16:creationId xmlns:a16="http://schemas.microsoft.com/office/drawing/2014/main" id="{8AFC4B81-6521-4F56-90D4-19B749623056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6338319" y="2313432"/>
            <a:ext cx="4270248" cy="704088"/>
          </a:xfrm>
        </p:spPr>
        <p:txBody>
          <a:bodyPr anchor="b" anchorCtr="1"/>
          <a:lstStyle>
            <a:lvl1pPr marL="0" indent="0" algn="ctr">
              <a:buNone/>
              <a:defRPr sz="1900" cap="all" spc="100">
                <a:solidFill>
                  <a:srgbClr val="6B8891"/>
                </a:solidFill>
              </a:defRPr>
            </a:lvl1pPr>
          </a:lstStyle>
          <a:p>
            <a:pPr lvl="0"/>
            <a:r>
              <a:rPr lang="pt-PT"/>
              <a:t>Editar estilos de texto do Modelo Global</a:t>
            </a:r>
          </a:p>
        </p:txBody>
      </p:sp>
      <p:sp>
        <p:nvSpPr>
          <p:cNvPr id="6" name="Marcador de Posição da Data 6">
            <a:extLst>
              <a:ext uri="{FF2B5EF4-FFF2-40B4-BE49-F238E27FC236}">
                <a16:creationId xmlns:a16="http://schemas.microsoft.com/office/drawing/2014/main" id="{971BED95-2EF2-445A-BC91-8BBFB0956807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pt-PT"/>
              <a:t>17/01/2021</a:t>
            </a:r>
          </a:p>
        </p:txBody>
      </p:sp>
      <p:sp>
        <p:nvSpPr>
          <p:cNvPr id="7" name="Marcador de Posição do Rodapé 7">
            <a:extLst>
              <a:ext uri="{FF2B5EF4-FFF2-40B4-BE49-F238E27FC236}">
                <a16:creationId xmlns:a16="http://schemas.microsoft.com/office/drawing/2014/main" id="{865C3154-EF03-4DB4-88A9-B7E616395FAC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pt-PT"/>
              <a:t>             </a:t>
            </a:r>
          </a:p>
        </p:txBody>
      </p:sp>
      <p:sp>
        <p:nvSpPr>
          <p:cNvPr id="8" name="Marcador de Posição do Número do Diapositivo 8">
            <a:extLst>
              <a:ext uri="{FF2B5EF4-FFF2-40B4-BE49-F238E27FC236}">
                <a16:creationId xmlns:a16="http://schemas.microsoft.com/office/drawing/2014/main" id="{225C5E0A-ADFB-4D1A-939F-13C9DABCB0A0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505FE41-95A8-4119-A55D-4EAD880673E4}" type="slidenum">
              <a:t>‹nº›</a:t>
            </a:fld>
            <a:endParaRPr lang="pt-PT"/>
          </a:p>
        </p:txBody>
      </p:sp>
      <p:sp>
        <p:nvSpPr>
          <p:cNvPr id="9" name="Título 9">
            <a:extLst>
              <a:ext uri="{FF2B5EF4-FFF2-40B4-BE49-F238E27FC236}">
                <a16:creationId xmlns:a16="http://schemas.microsoft.com/office/drawing/2014/main" id="{8DDB3A81-F4B1-4B61-9126-4B161BC9EBA9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pt-PT"/>
              <a:t>Clique para editar o estilo do título do Modelo Global</a:t>
            </a:r>
          </a:p>
        </p:txBody>
      </p:sp>
    </p:spTree>
    <p:extLst>
      <p:ext uri="{BB962C8B-B14F-4D97-AF65-F5344CB8AC3E}">
        <p14:creationId xmlns:p14="http://schemas.microsoft.com/office/powerpoint/2010/main" val="11687065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45E96D-CE98-4924-9B4B-940CC01B65E5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pt-PT"/>
              <a:t>Clique para editar o estilo do título do Modelo Global</a:t>
            </a:r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70A185BD-DC68-4597-8F79-A3C072C55511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pt-PT"/>
              <a:t>17/01/2021</a:t>
            </a:r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42EE9040-D737-453D-909C-3E991677509E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pt-PT"/>
              <a:t>             </a:t>
            </a:r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B843E5B7-B671-475E-86F8-8A770CD15B56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7BEE64B-1AA5-4A0D-84E8-B6E705E16757}" type="slidenum"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1596931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Data 1">
            <a:extLst>
              <a:ext uri="{FF2B5EF4-FFF2-40B4-BE49-F238E27FC236}">
                <a16:creationId xmlns:a16="http://schemas.microsoft.com/office/drawing/2014/main" id="{04701B6F-1F0B-44EA-8304-7A714A40916A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pt-PT"/>
              <a:t>17/01/2021</a:t>
            </a:r>
          </a:p>
        </p:txBody>
      </p:sp>
      <p:sp>
        <p:nvSpPr>
          <p:cNvPr id="3" name="Marcador de Posição do Rodapé 2">
            <a:extLst>
              <a:ext uri="{FF2B5EF4-FFF2-40B4-BE49-F238E27FC236}">
                <a16:creationId xmlns:a16="http://schemas.microsoft.com/office/drawing/2014/main" id="{ABC1B39F-35BE-4B1E-8497-B4E64B59D638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pt-PT"/>
              <a:t>             </a:t>
            </a: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DF87DF8C-9C6A-4A20-8FE8-21F6DE20BD32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10FFA80B-999A-495D-A686-712B8F9566ED}" type="slidenum"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6295452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25">
            <a:extLst>
              <a:ext uri="{FF2B5EF4-FFF2-40B4-BE49-F238E27FC236}">
                <a16:creationId xmlns:a16="http://schemas.microsoft.com/office/drawing/2014/main" id="{7ABA75EF-9BBD-4A0F-B0B7-D0A36905EB70}"/>
              </a:ext>
            </a:extLst>
          </p:cNvPr>
          <p:cNvSpPr/>
          <p:nvPr/>
        </p:nvSpPr>
        <p:spPr>
          <a:xfrm>
            <a:off x="0" y="0"/>
            <a:ext cx="6096003" cy="6858000"/>
          </a:xfrm>
          <a:prstGeom prst="rect">
            <a:avLst/>
          </a:prstGeom>
          <a:solidFill>
            <a:srgbClr val="9BAFB5"/>
          </a:solid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865511D6-3915-4E49-B176-C6E5BECC12E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04672" y="2243827"/>
            <a:ext cx="4486659" cy="1141500"/>
          </a:xfrm>
        </p:spPr>
        <p:txBody>
          <a:bodyPr/>
          <a:lstStyle>
            <a:lvl1pPr>
              <a:defRPr sz="2200"/>
            </a:lvl1pPr>
          </a:lstStyle>
          <a:p>
            <a:pPr lvl="0"/>
            <a:r>
              <a:rPr lang="pt-PT"/>
              <a:t>Clique para editar o estilo do título do Modelo Global</a:t>
            </a:r>
          </a:p>
        </p:txBody>
      </p:sp>
      <p:sp>
        <p:nvSpPr>
          <p:cNvPr id="4" name="Marcador de Posição de Conteúdo 2">
            <a:extLst>
              <a:ext uri="{FF2B5EF4-FFF2-40B4-BE49-F238E27FC236}">
                <a16:creationId xmlns:a16="http://schemas.microsoft.com/office/drawing/2014/main" id="{AC9BF1FB-85A0-4229-A23C-784FBAE6ECDC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6736083" y="804672"/>
            <a:ext cx="4815843" cy="5248656"/>
          </a:xfrm>
        </p:spPr>
        <p:txBody>
          <a:bodyPr/>
          <a:lstStyle>
            <a:lvl1pPr>
              <a:defRPr sz="1900">
                <a:solidFill>
                  <a:srgbClr val="000000"/>
                </a:solidFill>
              </a:defRPr>
            </a:lvl1pPr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pt-PT"/>
              <a:t>Editar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o Texto 3">
            <a:extLst>
              <a:ext uri="{FF2B5EF4-FFF2-40B4-BE49-F238E27FC236}">
                <a16:creationId xmlns:a16="http://schemas.microsoft.com/office/drawing/2014/main" id="{8B72D3C3-43A1-42E8-AFA8-9F2027FDC3B2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1115568" y="3549920"/>
            <a:ext cx="3794759" cy="2194038"/>
          </a:xfrm>
        </p:spPr>
        <p:txBody>
          <a:bodyPr anchorCtr="1"/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</a:lstStyle>
          <a:p>
            <a:pPr lvl="0"/>
            <a:r>
              <a:rPr lang="pt-PT"/>
              <a:t>Editar estilos de texto do Modelo Global</a:t>
            </a:r>
          </a:p>
        </p:txBody>
      </p:sp>
      <p:sp>
        <p:nvSpPr>
          <p:cNvPr id="6" name="Marcador de Posição da Data 8">
            <a:extLst>
              <a:ext uri="{FF2B5EF4-FFF2-40B4-BE49-F238E27FC236}">
                <a16:creationId xmlns:a16="http://schemas.microsoft.com/office/drawing/2014/main" id="{688079DD-23AD-4A95-9530-4B9E2149D5B1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pt-PT"/>
              <a:t>17/01/2021</a:t>
            </a:r>
          </a:p>
        </p:txBody>
      </p:sp>
      <p:sp>
        <p:nvSpPr>
          <p:cNvPr id="7" name="Marcador de Posição do Rodapé 9">
            <a:extLst>
              <a:ext uri="{FF2B5EF4-FFF2-40B4-BE49-F238E27FC236}">
                <a16:creationId xmlns:a16="http://schemas.microsoft.com/office/drawing/2014/main" id="{3C007E22-0499-48AC-A249-A556E82F14B7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>
          <a:xfrm>
            <a:off x="804672" y="6236207"/>
            <a:ext cx="5124800" cy="32004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r>
              <a:rPr lang="pt-PT"/>
              <a:t>             </a:t>
            </a:r>
          </a:p>
        </p:txBody>
      </p:sp>
      <p:sp>
        <p:nvSpPr>
          <p:cNvPr id="8" name="Marcador de Posição do Número do Diapositivo 10">
            <a:extLst>
              <a:ext uri="{FF2B5EF4-FFF2-40B4-BE49-F238E27FC236}">
                <a16:creationId xmlns:a16="http://schemas.microsoft.com/office/drawing/2014/main" id="{62EB1B76-3F59-480B-AD6D-B396771AAAF5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5905BDEF-3B05-4EB0-B504-250AFD5CF761}" type="slidenum"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3399305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7">
            <a:extLst>
              <a:ext uri="{FF2B5EF4-FFF2-40B4-BE49-F238E27FC236}">
                <a16:creationId xmlns:a16="http://schemas.microsoft.com/office/drawing/2014/main" id="{21BA6FF7-CFD7-485A-8055-DB1A6F65CF88}"/>
              </a:ext>
            </a:extLst>
          </p:cNvPr>
          <p:cNvSpPr/>
          <p:nvPr/>
        </p:nvSpPr>
        <p:spPr>
          <a:xfrm>
            <a:off x="0" y="0"/>
            <a:ext cx="6096003" cy="6858000"/>
          </a:xfrm>
          <a:prstGeom prst="rect">
            <a:avLst/>
          </a:prstGeom>
          <a:solidFill>
            <a:srgbClr val="9BAFB5"/>
          </a:solid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C30C055E-166C-4611-9F64-F776C195256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08521" y="2243827"/>
            <a:ext cx="4494998" cy="1134642"/>
          </a:xfrm>
        </p:spPr>
        <p:txBody>
          <a:bodyPr>
            <a:noAutofit/>
          </a:bodyPr>
          <a:lstStyle>
            <a:lvl1pPr>
              <a:defRPr sz="2200"/>
            </a:lvl1pPr>
          </a:lstStyle>
          <a:p>
            <a:pPr lvl="0"/>
            <a:r>
              <a:rPr lang="pt-PT"/>
              <a:t>Clique para editar o estilo do título do Modelo Global</a:t>
            </a:r>
          </a:p>
        </p:txBody>
      </p:sp>
      <p:sp>
        <p:nvSpPr>
          <p:cNvPr id="4" name="Marcador de Posição da Imagem 2">
            <a:extLst>
              <a:ext uri="{FF2B5EF4-FFF2-40B4-BE49-F238E27FC236}">
                <a16:creationId xmlns:a16="http://schemas.microsoft.com/office/drawing/2014/main" id="{3CF3E2A8-71A0-4AB1-B9DE-95A8759F7024}"/>
              </a:ext>
            </a:extLst>
          </p:cNvPr>
          <p:cNvSpPr txBox="1">
            <a:spLocks noGrp="1"/>
          </p:cNvSpPr>
          <p:nvPr>
            <p:ph type="pic" idx="1"/>
          </p:nvPr>
        </p:nvSpPr>
        <p:spPr>
          <a:xfrm>
            <a:off x="6096003" y="0"/>
            <a:ext cx="6102092" cy="6858000"/>
          </a:xfrm>
          <a:solidFill>
            <a:srgbClr val="BFBFBF"/>
          </a:solidFill>
        </p:spPr>
        <p:txBody>
          <a:bodyPr/>
          <a:lstStyle>
            <a:lvl1pPr marL="0" indent="0">
              <a:buNone/>
              <a:defRPr sz="3200">
                <a:solidFill>
                  <a:srgbClr val="FFFFFF"/>
                </a:solidFill>
              </a:defRPr>
            </a:lvl1pPr>
          </a:lstStyle>
          <a:p>
            <a:pPr lvl="0"/>
            <a:r>
              <a:rPr lang="pt-PT"/>
              <a:t>Clique no ícone para adicionar uma imagem</a:t>
            </a:r>
          </a:p>
        </p:txBody>
      </p:sp>
      <p:sp>
        <p:nvSpPr>
          <p:cNvPr id="5" name="Marcador de Posição do Texto 3">
            <a:extLst>
              <a:ext uri="{FF2B5EF4-FFF2-40B4-BE49-F238E27FC236}">
                <a16:creationId xmlns:a16="http://schemas.microsoft.com/office/drawing/2014/main" id="{C406AD8E-2022-403C-A075-67050E60E1D3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1115568" y="3549920"/>
            <a:ext cx="3794759" cy="2194038"/>
          </a:xfrm>
        </p:spPr>
        <p:txBody>
          <a:bodyPr anchorCtr="1"/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</a:lstStyle>
          <a:p>
            <a:pPr lvl="0"/>
            <a:r>
              <a:rPr lang="pt-PT"/>
              <a:t>Editar estilos de texto do Modelo Global</a:t>
            </a:r>
          </a:p>
        </p:txBody>
      </p:sp>
      <p:sp>
        <p:nvSpPr>
          <p:cNvPr id="6" name="Marcador de Posição da Data 7">
            <a:extLst>
              <a:ext uri="{FF2B5EF4-FFF2-40B4-BE49-F238E27FC236}">
                <a16:creationId xmlns:a16="http://schemas.microsoft.com/office/drawing/2014/main" id="{86DA845A-3F48-487C-994F-EADC3F4D84A7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dist="38096" dir="2700000">
                    <a:srgbClr val="000000"/>
                  </a:outerShdw>
                </a:effectLst>
              </a:defRPr>
            </a:lvl1pPr>
          </a:lstStyle>
          <a:p>
            <a:pPr lvl="0"/>
            <a:r>
              <a:rPr lang="pt-PT"/>
              <a:t>17/01/2021</a:t>
            </a:r>
          </a:p>
        </p:txBody>
      </p:sp>
      <p:sp>
        <p:nvSpPr>
          <p:cNvPr id="7" name="Marcador de Posição do Rodapé 8">
            <a:extLst>
              <a:ext uri="{FF2B5EF4-FFF2-40B4-BE49-F238E27FC236}">
                <a16:creationId xmlns:a16="http://schemas.microsoft.com/office/drawing/2014/main" id="{3757DA43-F928-4577-9074-3E0A903DCEA8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>
          <a:xfrm>
            <a:off x="804672" y="6236207"/>
            <a:ext cx="5124800" cy="32004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r>
              <a:rPr lang="pt-PT"/>
              <a:t>             </a:t>
            </a:r>
          </a:p>
        </p:txBody>
      </p:sp>
      <p:sp>
        <p:nvSpPr>
          <p:cNvPr id="8" name="Marcador de Posição do Número do Diapositivo 9">
            <a:extLst>
              <a:ext uri="{FF2B5EF4-FFF2-40B4-BE49-F238E27FC236}">
                <a16:creationId xmlns:a16="http://schemas.microsoft.com/office/drawing/2014/main" id="{E55AFFFB-AB1B-4AA9-98D0-9A2929A8F79C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3B6E660-09C1-40D3-B91B-4122ACE36BC0}" type="slidenum"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1900714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ítulo 1">
            <a:extLst>
              <a:ext uri="{FF2B5EF4-FFF2-40B4-BE49-F238E27FC236}">
                <a16:creationId xmlns:a16="http://schemas.microsoft.com/office/drawing/2014/main" id="{D8F10BCF-75F4-41B7-A974-DC79EDF1D99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31136" y="964692"/>
            <a:ext cx="7729724" cy="1188720"/>
          </a:xfrm>
          <a:prstGeom prst="rect">
            <a:avLst/>
          </a:prstGeom>
          <a:solidFill>
            <a:srgbClr val="FFFFFF"/>
          </a:solidFill>
          <a:ln w="31747" cap="sq">
            <a:solidFill>
              <a:srgbClr val="404040"/>
            </a:solidFill>
            <a:prstDash val="solid"/>
            <a:miter/>
          </a:ln>
        </p:spPr>
        <p:txBody>
          <a:bodyPr vert="horz" wrap="square" lIns="182880" tIns="182880" rIns="182880" bIns="182880" anchor="ctr" anchorCtr="1" compatLnSpc="1">
            <a:normAutofit/>
          </a:bodyPr>
          <a:lstStyle/>
          <a:p>
            <a:pPr lvl="0"/>
            <a:r>
              <a:rPr lang="pt-PT"/>
              <a:t>Clique para editar o estilo do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24667EB8-281C-47D5-8E03-3A91B312C59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231136" y="2638044"/>
            <a:ext cx="7729724" cy="310198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 lvl="0"/>
            <a:r>
              <a:rPr lang="pt-PT"/>
              <a:t>Editar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E80122F0-5619-46D1-890E-1EC1552880D6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7821430" y="6238814"/>
            <a:ext cx="2753743" cy="32397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pt-PT" sz="1050" b="0" i="0" u="none" strike="noStrike" kern="1200" cap="none" spc="0" baseline="0">
                <a:solidFill>
                  <a:srgbClr val="000000"/>
                </a:solidFill>
                <a:uFillTx/>
                <a:latin typeface="Gill Sans MT"/>
              </a:defRPr>
            </a:lvl1pPr>
          </a:lstStyle>
          <a:p>
            <a:pPr lvl="0"/>
            <a:r>
              <a:rPr lang="pt-PT"/>
              <a:t>17/01/2021</a:t>
            </a:r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27871340-EC3A-4C24-AF97-C053E0F442E9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1600200" y="6236207"/>
            <a:ext cx="5901190" cy="32004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pt-PT" sz="1050" b="0" i="0" u="none" strike="noStrike" kern="1200" cap="none" spc="0" baseline="0">
                <a:solidFill>
                  <a:srgbClr val="000000"/>
                </a:solidFill>
                <a:uFillTx/>
                <a:latin typeface="Gill Sans MT"/>
              </a:defRPr>
            </a:lvl1pPr>
          </a:lstStyle>
          <a:p>
            <a:pPr lvl="0"/>
            <a:r>
              <a:rPr lang="pt-PT"/>
              <a:t>             </a:t>
            </a:r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51888404-5745-4823-A522-ADFB8488F5DD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0758921" y="6217920"/>
            <a:ext cx="365760" cy="365760"/>
          </a:xfrm>
          <a:prstGeom prst="rect">
            <a:avLst/>
          </a:prstGeom>
          <a:solidFill>
            <a:srgbClr val="1D1D1D">
              <a:alpha val="70000"/>
            </a:srgbClr>
          </a:solidFill>
          <a:ln>
            <a:noFill/>
          </a:ln>
        </p:spPr>
        <p:txBody>
          <a:bodyPr vert="horz" wrap="square" lIns="18288" tIns="45720" rIns="18288" bIns="45720" anchor="ctr" anchorCtr="1" compatLnSpc="1">
            <a:noAutofit/>
          </a:bodyPr>
          <a:lstStyle>
            <a:lvl1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pt-PT" sz="1100" b="0" i="0" u="none" strike="noStrike" kern="1200" cap="none" spc="0" baseline="0">
                <a:solidFill>
                  <a:srgbClr val="FFFFFF"/>
                </a:solidFill>
                <a:uFillTx/>
                <a:latin typeface="Gill Sans MT"/>
              </a:defRPr>
            </a:lvl1pPr>
          </a:lstStyle>
          <a:p>
            <a:pPr lvl="0"/>
            <a:fld id="{0F60C083-CA66-4902-B777-B515180ECB36}" type="slidenum">
              <a:t>‹nº›</a:t>
            </a:fld>
            <a:endParaRPr lang="pt-P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marL="0" marR="0" lvl="0" indent="0" algn="ctr" defTabSz="914400" rtl="0" fontAlgn="auto" hangingPunct="1">
        <a:lnSpc>
          <a:spcPct val="90000"/>
        </a:lnSpc>
        <a:spcBef>
          <a:spcPts val="0"/>
        </a:spcBef>
        <a:spcAft>
          <a:spcPts val="0"/>
        </a:spcAft>
        <a:buNone/>
        <a:tabLst/>
        <a:defRPr lang="pt-PT" sz="2800" b="0" i="0" u="none" strike="noStrike" kern="1200" cap="all" spc="200" baseline="0">
          <a:solidFill>
            <a:srgbClr val="262626"/>
          </a:solidFill>
          <a:uFillTx/>
          <a:latin typeface="Gill Sans MT"/>
        </a:defRPr>
      </a:lvl1pPr>
    </p:titleStyle>
    <p:bodyStyle>
      <a:lvl1pPr marL="228600" marR="0" lvl="0" indent="-228600" algn="l" defTabSz="914400" rtl="0" fontAlgn="auto" hangingPunct="1">
        <a:lnSpc>
          <a:spcPct val="100000"/>
        </a:lnSpc>
        <a:spcBef>
          <a:spcPts val="1000"/>
        </a:spcBef>
        <a:spcAft>
          <a:spcPts val="0"/>
        </a:spcAft>
        <a:buClr>
          <a:srgbClr val="9BAFB5"/>
        </a:buClr>
        <a:buSzPct val="100000"/>
        <a:buFont typeface="Arial" pitchFamily="34"/>
        <a:buChar char="•"/>
        <a:tabLst/>
        <a:defRPr lang="pt-PT" sz="1800" b="0" i="0" u="none" strike="noStrike" kern="1200" cap="none" spc="0" baseline="0">
          <a:solidFill>
            <a:srgbClr val="262626"/>
          </a:solidFill>
          <a:uFillTx/>
          <a:latin typeface="Gill Sans MT"/>
        </a:defRPr>
      </a:lvl1pPr>
      <a:lvl2pPr marL="457200" marR="0" lvl="1" indent="-228600" algn="l" defTabSz="914400" rtl="0" fontAlgn="auto" hangingPunct="1">
        <a:lnSpc>
          <a:spcPct val="100000"/>
        </a:lnSpc>
        <a:spcBef>
          <a:spcPts val="1000"/>
        </a:spcBef>
        <a:spcAft>
          <a:spcPts val="0"/>
        </a:spcAft>
        <a:buClr>
          <a:srgbClr val="9BAFB5"/>
        </a:buClr>
        <a:buSzPct val="100000"/>
        <a:buFont typeface="Arial" pitchFamily="34"/>
        <a:buChar char="•"/>
        <a:tabLst/>
        <a:defRPr lang="pt-PT" sz="1600" b="0" i="0" u="none" strike="noStrike" kern="1200" cap="none" spc="0" baseline="0">
          <a:solidFill>
            <a:srgbClr val="262626"/>
          </a:solidFill>
          <a:uFillTx/>
          <a:latin typeface="Gill Sans MT"/>
        </a:defRPr>
      </a:lvl2pPr>
      <a:lvl3pPr marL="685800" marR="0" lvl="2" indent="-228600" algn="l" defTabSz="914400" rtl="0" fontAlgn="auto" hangingPunct="1">
        <a:lnSpc>
          <a:spcPct val="100000"/>
        </a:lnSpc>
        <a:spcBef>
          <a:spcPts val="1000"/>
        </a:spcBef>
        <a:spcAft>
          <a:spcPts val="0"/>
        </a:spcAft>
        <a:buClr>
          <a:srgbClr val="9BAFB5"/>
        </a:buClr>
        <a:buSzPct val="100000"/>
        <a:buFont typeface="Arial" pitchFamily="34"/>
        <a:buChar char="•"/>
        <a:tabLst/>
        <a:defRPr lang="pt-PT" sz="1600" b="0" i="0" u="none" strike="noStrike" kern="1200" cap="none" spc="0" baseline="0">
          <a:solidFill>
            <a:srgbClr val="262626"/>
          </a:solidFill>
          <a:uFillTx/>
          <a:latin typeface="Gill Sans MT"/>
        </a:defRPr>
      </a:lvl3pPr>
      <a:lvl4pPr marL="914400" marR="0" lvl="3" indent="-228600" algn="l" defTabSz="914400" rtl="0" fontAlgn="auto" hangingPunct="1">
        <a:lnSpc>
          <a:spcPct val="100000"/>
        </a:lnSpc>
        <a:spcBef>
          <a:spcPts val="1000"/>
        </a:spcBef>
        <a:spcAft>
          <a:spcPts val="0"/>
        </a:spcAft>
        <a:buClr>
          <a:srgbClr val="9BAFB5"/>
        </a:buClr>
        <a:buSzPct val="100000"/>
        <a:buFont typeface="Arial" pitchFamily="34"/>
        <a:buChar char="•"/>
        <a:tabLst/>
        <a:defRPr lang="pt-PT" sz="1600" b="0" i="0" u="none" strike="noStrike" kern="1200" cap="none" spc="0" baseline="0">
          <a:solidFill>
            <a:srgbClr val="262626"/>
          </a:solidFill>
          <a:uFillTx/>
          <a:latin typeface="Gill Sans MT"/>
        </a:defRPr>
      </a:lvl4pPr>
      <a:lvl5pPr marL="1143000" marR="0" lvl="4" indent="-228600" algn="l" defTabSz="914400" rtl="0" fontAlgn="auto" hangingPunct="1">
        <a:lnSpc>
          <a:spcPct val="100000"/>
        </a:lnSpc>
        <a:spcBef>
          <a:spcPts val="1000"/>
        </a:spcBef>
        <a:spcAft>
          <a:spcPts val="0"/>
        </a:spcAft>
        <a:buClr>
          <a:srgbClr val="9BAFB5"/>
        </a:buClr>
        <a:buSzPct val="100000"/>
        <a:buFont typeface="Arial" pitchFamily="34"/>
        <a:buChar char="•"/>
        <a:tabLst/>
        <a:defRPr lang="pt-PT" sz="1600" b="0" i="0" u="none" strike="noStrike" kern="1200" cap="none" spc="0" baseline="0">
          <a:solidFill>
            <a:srgbClr val="262626"/>
          </a:solidFill>
          <a:uFillTx/>
          <a:latin typeface="Gill Sans MT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9">
            <a:extLst>
              <a:ext uri="{FF2B5EF4-FFF2-40B4-BE49-F238E27FC236}">
                <a16:creationId xmlns:a16="http://schemas.microsoft.com/office/drawing/2014/main" id="{5C3758B8-B9F1-405D-9827-BCF6B432810F}"/>
              </a:ext>
            </a:extLst>
          </p:cNvPr>
          <p:cNvSpPr>
            <a:spLocks noMove="1" noResize="1"/>
          </p:cNvSpPr>
          <p:nvPr/>
        </p:nvSpPr>
        <p:spPr>
          <a:xfrm>
            <a:off x="0" y="0"/>
            <a:ext cx="6096003" cy="6858000"/>
          </a:xfrm>
          <a:prstGeom prst="rect">
            <a:avLst/>
          </a:prstGeom>
          <a:solidFill>
            <a:srgbClr val="0D0D0D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pt-PT" sz="1800" b="0" i="0" u="none" strike="noStrike" kern="1200" cap="none" spc="0" baseline="0">
              <a:solidFill>
                <a:srgbClr val="FFFFFF"/>
              </a:solidFill>
              <a:uFillTx/>
              <a:latin typeface="Gill Sans MT"/>
            </a:endParaRP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3374D7D5-DA14-49BA-8644-B0C3977FA9E3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479392" y="284085"/>
            <a:ext cx="4811938" cy="3541169"/>
          </a:xfrm>
          <a:noFill/>
          <a:ln w="38103" cap="sq">
            <a:solidFill>
              <a:srgbClr val="FFFFFF"/>
            </a:solidFill>
            <a:prstDash val="solid"/>
            <a:miter/>
          </a:ln>
        </p:spPr>
        <p:txBody>
          <a:bodyPr/>
          <a:lstStyle/>
          <a:p>
            <a:pPr lvl="0"/>
            <a:r>
              <a:rPr lang="en-US" sz="2900">
                <a:solidFill>
                  <a:srgbClr val="FFFFFF"/>
                </a:solidFill>
                <a:latin typeface="Arial" pitchFamily="34"/>
              </a:rPr>
              <a:t>Personal Augmented Reality for Information Visualization on Large Interactive Displays</a:t>
            </a:r>
            <a:endParaRPr lang="pt-PT" sz="2700">
              <a:solidFill>
                <a:srgbClr val="FFFFFF"/>
              </a:solidFill>
            </a:endParaRPr>
          </a:p>
        </p:txBody>
      </p:sp>
      <p:sp>
        <p:nvSpPr>
          <p:cNvPr id="4" name="Subtítulo 2">
            <a:extLst>
              <a:ext uri="{FF2B5EF4-FFF2-40B4-BE49-F238E27FC236}">
                <a16:creationId xmlns:a16="http://schemas.microsoft.com/office/drawing/2014/main" id="{718DF1D9-7EB5-4A3C-8FA1-5C2970AAB0CB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804672" y="3981818"/>
            <a:ext cx="4486659" cy="702698"/>
          </a:xfrm>
        </p:spPr>
        <p:txBody>
          <a:bodyPr/>
          <a:lstStyle/>
          <a:p>
            <a:pPr lvl="0"/>
            <a:r>
              <a:rPr lang="pt-PT" sz="1600">
                <a:latin typeface="Arial" pitchFamily="34"/>
              </a:rPr>
              <a:t>Patrick Reipschlager, Tamara Flemisch, Raimund Dachselt</a:t>
            </a:r>
            <a:endParaRPr lang="pt-PT" sz="1800"/>
          </a:p>
        </p:txBody>
      </p:sp>
      <p:pic>
        <p:nvPicPr>
          <p:cNvPr id="5" name="Imagem 4" descr="Números de comércio financeiro">
            <a:extLst>
              <a:ext uri="{FF2B5EF4-FFF2-40B4-BE49-F238E27FC236}">
                <a16:creationId xmlns:a16="http://schemas.microsoft.com/office/drawing/2014/main" id="{1420F30C-C9C8-40E4-99D4-82703DCBEB4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-1"/>
          <a:stretch>
            <a:fillRect/>
          </a:stretch>
        </p:blipFill>
        <p:spPr>
          <a:xfrm>
            <a:off x="6096003" y="9"/>
            <a:ext cx="6096003" cy="685799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71C3908E-7BA0-4E53-8E6B-00D7B46CBFF0}"/>
              </a:ext>
            </a:extLst>
          </p:cNvPr>
          <p:cNvSpPr txBox="1"/>
          <p:nvPr/>
        </p:nvSpPr>
        <p:spPr>
          <a:xfrm>
            <a:off x="479392" y="5806915"/>
            <a:ext cx="4893887" cy="6463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</a:rPr>
              <a:t>Bruno </a:t>
            </a:r>
            <a:r>
              <a:rPr lang="en-US" sz="1800" b="0" i="0" u="none" strike="noStrike" kern="1200" cap="none" spc="0" baseline="0" dirty="0" err="1">
                <a:solidFill>
                  <a:srgbClr val="FFFFFF"/>
                </a:solidFill>
                <a:uFillTx/>
                <a:latin typeface="Calibri"/>
              </a:rPr>
              <a:t>Assunção</a:t>
            </a:r>
            <a:r>
              <a: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 89010</a:t>
            </a:r>
            <a:endParaRPr lang="en-US" sz="1800" b="0" i="0" u="none" strike="noStrike" kern="1200" cap="none" spc="0" baseline="0" dirty="0">
              <a:solidFill>
                <a:srgbClr val="FFFFFF"/>
              </a:solidFill>
              <a:uFillTx/>
              <a:latin typeface="Calibri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</a:rPr>
              <a:t>Rodrigo Ferreira 104737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481569B-867A-4ECB-B925-4C50E24ABF84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pt-PT"/>
              <a:t>Density and complexity management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514C03D7-C613-4228-826B-C34F1DB5525A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Appropriate use of space;</a:t>
            </a:r>
          </a:p>
          <a:p>
            <a:pPr lvl="0"/>
            <a:r>
              <a:rPr lang="pt-PT"/>
              <a:t>Scaling of visual encodings;</a:t>
            </a:r>
          </a:p>
          <a:p>
            <a:pPr lvl="0"/>
            <a:r>
              <a:rPr lang="pt-PT"/>
              <a:t>Overplotting;</a:t>
            </a:r>
          </a:p>
          <a:p>
            <a:pPr lvl="0"/>
            <a:r>
              <a:rPr lang="pt-PT"/>
              <a:t>Data complexity;</a:t>
            </a: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6DC409CB-1659-4932-B0FD-2E5DBED13087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>
          <a:xfrm>
            <a:off x="11826240" y="0"/>
            <a:ext cx="365760" cy="365760"/>
          </a:xfrm>
        </p:spPr>
        <p:txBody>
          <a:bodyPr/>
          <a:lstStyle/>
          <a:p>
            <a:pPr lvl="0"/>
            <a:fld id="{D7D95886-2FA3-4E05-B0F5-C93F3892139C}" type="slidenum">
              <a:rPr lang="pt-PT" smtClean="0"/>
              <a:t>10</a:t>
            </a:fld>
            <a:endParaRPr lang="pt-PT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59B7FF2-19A4-41F9-B3DA-72A23D3D8BB3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Appropriate use of space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A6885B52-F41D-40D1-B41C-CBBE6F9B8643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Larger displays bring more space, and it is sometimes a challenge to use it well.</a:t>
            </a:r>
          </a:p>
          <a:p>
            <a:pPr lvl="0"/>
            <a:r>
              <a:rPr lang="en-US"/>
              <a:t>Decisions have to be made on how to increase the amount of information displayed.</a:t>
            </a:r>
          </a:p>
          <a:p>
            <a:pPr lvl="0"/>
            <a:r>
              <a:rPr lang="en-US"/>
              <a:t>The obvious answer is to simply increase the amount of data items but adding more data dimensions might result in more comprehensive visualizations.</a:t>
            </a:r>
          </a:p>
          <a:p>
            <a:pPr lvl="0"/>
            <a:r>
              <a:rPr lang="en-US"/>
              <a:t>Extra space might be used to display more visualizations, but for a big enough dataset, even large screens might not be enough.</a:t>
            </a:r>
          </a:p>
          <a:p>
            <a:pPr lvl="0"/>
            <a:r>
              <a:rPr lang="en-US"/>
              <a:t>Therefore, alternative ways of visualizing additional data should be considered instead of simply increasing the screen space.</a:t>
            </a: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730607E0-B384-46B4-B158-CD2A5FF33BAB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>
          <a:xfrm>
            <a:off x="11826240" y="0"/>
            <a:ext cx="365760" cy="365760"/>
          </a:xfrm>
        </p:spPr>
        <p:txBody>
          <a:bodyPr/>
          <a:lstStyle/>
          <a:p>
            <a:pPr lvl="0"/>
            <a:fld id="{D7D95886-2FA3-4E05-B0F5-C93F3892139C}" type="slidenum">
              <a:rPr lang="pt-PT" smtClean="0"/>
              <a:t>11</a:t>
            </a:fld>
            <a:endParaRPr lang="pt-PT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4" descr="Uma imagem com céu, vários, dia&#10;&#10;Descrição gerada automaticamente">
            <a:extLst>
              <a:ext uri="{FF2B5EF4-FFF2-40B4-BE49-F238E27FC236}">
                <a16:creationId xmlns:a16="http://schemas.microsoft.com/office/drawing/2014/main" id="{65801EC7-64F6-40C1-AF3E-2256487BFB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3988" y="3837627"/>
            <a:ext cx="4468307" cy="3020372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ítulo 1">
            <a:extLst>
              <a:ext uri="{FF2B5EF4-FFF2-40B4-BE49-F238E27FC236}">
                <a16:creationId xmlns:a16="http://schemas.microsoft.com/office/drawing/2014/main" id="{450F85EA-CB42-4F8F-BA8F-8ABE3C501417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Scaling of visual encodings</a:t>
            </a:r>
          </a:p>
        </p:txBody>
      </p:sp>
      <p:sp>
        <p:nvSpPr>
          <p:cNvPr id="4" name="Marcador de Posição de Conteúdo 2">
            <a:extLst>
              <a:ext uri="{FF2B5EF4-FFF2-40B4-BE49-F238E27FC236}">
                <a16:creationId xmlns:a16="http://schemas.microsoft.com/office/drawing/2014/main" id="{7C250778-AD78-4A6A-8511-562812851F5B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Managing density and complexity of data is usually an issue for smaller screens with limited space, some issues remain for larger screens though.</a:t>
            </a:r>
          </a:p>
          <a:p>
            <a:pPr lvl="0"/>
            <a:r>
              <a:rPr lang="en-US"/>
              <a:t>Some visual encodings such as the number of data marks and their size and color, scale well and benefit from additional space.</a:t>
            </a:r>
          </a:p>
          <a:p>
            <a:pPr lvl="0"/>
            <a:r>
              <a:rPr lang="en-US"/>
              <a:t>Others like the number of perceivable colors and network connectivity (edge crossings) do not improve with additional space.</a:t>
            </a:r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2F1940AB-3128-46A4-924B-AE537FE2955F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>
          <a:xfrm>
            <a:off x="11826240" y="0"/>
            <a:ext cx="365760" cy="365760"/>
          </a:xfrm>
        </p:spPr>
        <p:txBody>
          <a:bodyPr/>
          <a:lstStyle/>
          <a:p>
            <a:pPr lvl="0"/>
            <a:fld id="{D7D95886-2FA3-4E05-B0F5-C93F3892139C}" type="slidenum">
              <a:rPr lang="pt-PT" smtClean="0"/>
              <a:t>12</a:t>
            </a:fld>
            <a:endParaRPr lang="pt-PT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4">
            <a:extLst>
              <a:ext uri="{FF2B5EF4-FFF2-40B4-BE49-F238E27FC236}">
                <a16:creationId xmlns:a16="http://schemas.microsoft.com/office/drawing/2014/main" id="{F5DAB0D9-FA33-4729-800F-A43A618159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1057" y="3694742"/>
            <a:ext cx="5535695" cy="3163257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ítulo 1">
            <a:extLst>
              <a:ext uri="{FF2B5EF4-FFF2-40B4-BE49-F238E27FC236}">
                <a16:creationId xmlns:a16="http://schemas.microsoft.com/office/drawing/2014/main" id="{F056C485-8200-4943-80B0-62676A8C1B6A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overplotting</a:t>
            </a:r>
          </a:p>
        </p:txBody>
      </p:sp>
      <p:sp>
        <p:nvSpPr>
          <p:cNvPr id="4" name="Marcador de Posição de Conteúdo 2">
            <a:extLst>
              <a:ext uri="{FF2B5EF4-FFF2-40B4-BE49-F238E27FC236}">
                <a16:creationId xmlns:a16="http://schemas.microsoft.com/office/drawing/2014/main" id="{17A65BB8-86ED-4D27-8825-FC4AA1EF4CEF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Overplotting still occurs with larger displays.</a:t>
            </a:r>
          </a:p>
          <a:p>
            <a:pPr lvl="0"/>
            <a:r>
              <a:rPr lang="en-US"/>
              <a:t>Though there are some methods to mitigate it.</a:t>
            </a:r>
          </a:p>
          <a:p>
            <a:pPr marL="228600" lvl="1" indent="0">
              <a:buNone/>
            </a:pPr>
            <a:r>
              <a:rPr lang="en-US"/>
              <a:t>For example, there might be an option to zoom on a cluttered scatter plot, or edge bundling in dense node-link diagrams.</a:t>
            </a:r>
          </a:p>
          <a:p>
            <a:pPr marL="228600" lvl="1" indent="0">
              <a:buNone/>
            </a:pPr>
            <a:r>
              <a:rPr lang="en-US"/>
              <a:t>Decent solutions but not super effective.</a:t>
            </a:r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5DF2D217-FFA8-44D1-8AEE-AB8506633605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>
          <a:xfrm>
            <a:off x="11826240" y="0"/>
            <a:ext cx="365760" cy="365760"/>
          </a:xfrm>
        </p:spPr>
        <p:txBody>
          <a:bodyPr/>
          <a:lstStyle/>
          <a:p>
            <a:pPr lvl="0"/>
            <a:fld id="{D7D95886-2FA3-4E05-B0F5-C93F3892139C}" type="slidenum">
              <a:rPr lang="pt-PT" smtClean="0"/>
              <a:t>13</a:t>
            </a:fld>
            <a:endParaRPr lang="pt-PT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7">
            <a:extLst>
              <a:ext uri="{FF2B5EF4-FFF2-40B4-BE49-F238E27FC236}">
                <a16:creationId xmlns:a16="http://schemas.microsoft.com/office/drawing/2014/main" id="{952F3D02-1664-458E-8E61-079283F53F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3825" y="3902695"/>
            <a:ext cx="4185894" cy="295530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ítulo 1">
            <a:extLst>
              <a:ext uri="{FF2B5EF4-FFF2-40B4-BE49-F238E27FC236}">
                <a16:creationId xmlns:a16="http://schemas.microsoft.com/office/drawing/2014/main" id="{B0E30996-98D2-452F-BE2D-5CCBADF9C650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Data complexity</a:t>
            </a:r>
          </a:p>
        </p:txBody>
      </p:sp>
      <p:sp>
        <p:nvSpPr>
          <p:cNvPr id="4" name="Marcador de Posição de Conteúdo 2">
            <a:extLst>
              <a:ext uri="{FF2B5EF4-FFF2-40B4-BE49-F238E27FC236}">
                <a16:creationId xmlns:a16="http://schemas.microsoft.com/office/drawing/2014/main" id="{03389711-7258-4398-B745-9F516F0CE30D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Some data can be too complex to be analyzed in 2D, independently of the screen space available.</a:t>
            </a:r>
          </a:p>
          <a:p>
            <a:pPr lvl="0"/>
            <a:r>
              <a:rPr lang="en-US"/>
              <a:t>Clustering and dimensionality reduction can be used along with focus + context tools like magic lenses to reduce data complexity.</a:t>
            </a:r>
          </a:p>
          <a:p>
            <a:pPr lvl="0"/>
            <a:r>
              <a:rPr lang="en-US"/>
              <a:t>For zoomed information spaces, offloading information to auxiliary devices to increase screen estate can be beneficial.</a:t>
            </a:r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043D42BA-5706-4BD5-8CE5-7512C1761C64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>
          <a:xfrm>
            <a:off x="11826240" y="0"/>
            <a:ext cx="365760" cy="365760"/>
          </a:xfrm>
        </p:spPr>
        <p:txBody>
          <a:bodyPr/>
          <a:lstStyle/>
          <a:p>
            <a:pPr lvl="0"/>
            <a:fld id="{D7D95886-2FA3-4E05-B0F5-C93F3892139C}" type="slidenum">
              <a:rPr lang="pt-PT" smtClean="0"/>
              <a:t>14</a:t>
            </a:fld>
            <a:endParaRPr lang="pt-PT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8F2440-C36A-47FD-9D86-A29CF5681D83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pt-PT"/>
              <a:t>Multiple user support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7839F3B-5EBA-4EA8-A3A4-D615A912A238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Obstruction and distraction;</a:t>
            </a:r>
          </a:p>
          <a:p>
            <a:pPr lvl="0"/>
            <a:r>
              <a:rPr lang="pt-PT"/>
              <a:t>Personal territories.</a:t>
            </a: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33049420-4696-45D7-AB89-150A445130CC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>
          <a:xfrm>
            <a:off x="11826240" y="0"/>
            <a:ext cx="365760" cy="365760"/>
          </a:xfrm>
        </p:spPr>
        <p:txBody>
          <a:bodyPr/>
          <a:lstStyle/>
          <a:p>
            <a:pPr lvl="0"/>
            <a:fld id="{D7D95886-2FA3-4E05-B0F5-C93F3892139C}" type="slidenum">
              <a:rPr lang="pt-PT" smtClean="0"/>
              <a:t>15</a:t>
            </a:fld>
            <a:endParaRPr lang="pt-PT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707241-C49F-4C24-B31F-79156D9051FF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Obstruction and distraction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568000B2-50EC-4490-B077-B6D86DBB3A6F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Large displays also have issues when it comes to multiple users.</a:t>
            </a:r>
          </a:p>
          <a:p>
            <a:pPr lvl="0"/>
            <a:r>
              <a:rPr lang="en-US"/>
              <a:t>The users will inevitably physically obstruct, disturb, and distract each other when working in groups.</a:t>
            </a:r>
          </a:p>
          <a:p>
            <a:pPr lvl="0"/>
            <a:endParaRPr lang="en-US"/>
          </a:p>
        </p:txBody>
      </p:sp>
      <p:pic>
        <p:nvPicPr>
          <p:cNvPr id="4" name="Imagem 4" descr="Uma imagem com texto&#10;&#10;Descrição gerada automaticamente">
            <a:extLst>
              <a:ext uri="{FF2B5EF4-FFF2-40B4-BE49-F238E27FC236}">
                <a16:creationId xmlns:a16="http://schemas.microsoft.com/office/drawing/2014/main" id="{CC97BAA9-9F5F-4CCC-8BEB-707EA4FEA9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3" y="3626958"/>
            <a:ext cx="6096003" cy="3067217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5520F96E-231B-44BA-892B-8D3F0A2B3864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>
          <a:xfrm>
            <a:off x="11826240" y="0"/>
            <a:ext cx="365760" cy="365760"/>
          </a:xfrm>
        </p:spPr>
        <p:txBody>
          <a:bodyPr/>
          <a:lstStyle/>
          <a:p>
            <a:pPr lvl="0"/>
            <a:fld id="{D7D95886-2FA3-4E05-B0F5-C93F3892139C}" type="slidenum">
              <a:rPr lang="pt-PT" smtClean="0"/>
              <a:t>16</a:t>
            </a:fld>
            <a:endParaRPr lang="pt-PT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660FBA-60CB-4222-88F3-BF7476421B58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Personal territories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8D032F63-C541-42C1-8D31-ED71A0FC534B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Studies have shown that users value a personal territory to interact with while still maintaining shared spaces.</a:t>
            </a:r>
          </a:p>
          <a:p>
            <a:pPr lvl="0"/>
            <a:r>
              <a:rPr lang="en-US"/>
              <a:t>For large displays this can be achieved by having designated spaces on the display, though it can be limiting, or by using additional devices such as a smartphone to interact with the display.</a:t>
            </a: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21896F95-F55D-4BA2-8CBF-561FBAED61DD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>
          <a:xfrm>
            <a:off x="11826240" y="0"/>
            <a:ext cx="365760" cy="365760"/>
          </a:xfrm>
        </p:spPr>
        <p:txBody>
          <a:bodyPr/>
          <a:lstStyle/>
          <a:p>
            <a:pPr lvl="0"/>
            <a:fld id="{D7D95886-2FA3-4E05-B0F5-C93F3892139C}" type="slidenum">
              <a:rPr lang="pt-PT" smtClean="0"/>
              <a:t>17</a:t>
            </a:fld>
            <a:endParaRPr lang="pt-PT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BB8C40-17E9-4BAF-BCE2-B1B805829BB5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pt-PT"/>
              <a:t>proposition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E0763327-BDAB-42B5-8C12-ECBEB7F87A63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To tackle the previous issues, the paper proposes the combined use of large displays with immersive analytics technologies. </a:t>
            </a:r>
          </a:p>
          <a:p>
            <a:pPr lvl="0"/>
            <a:r>
              <a:rPr lang="pt-PT"/>
              <a:t>Large displays + AR personal head mounted displays.</a:t>
            </a:r>
          </a:p>
          <a:p>
            <a:pPr lvl="0"/>
            <a:endParaRPr lang="pt-PT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1F7B6D9B-33B7-4271-B92B-89BF30182FFF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>
          <a:xfrm>
            <a:off x="11826240" y="0"/>
            <a:ext cx="365760" cy="365760"/>
          </a:xfrm>
        </p:spPr>
        <p:txBody>
          <a:bodyPr/>
          <a:lstStyle/>
          <a:p>
            <a:pPr lvl="0"/>
            <a:fld id="{D7D95886-2FA3-4E05-B0F5-C93F3892139C}" type="slidenum">
              <a:rPr lang="pt-PT" smtClean="0"/>
              <a:t>18</a:t>
            </a:fld>
            <a:endParaRPr lang="pt-PT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1FD5861-1CCF-4BAA-AC5C-B6D49A170B03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pt-PT"/>
              <a:t>How it works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712AD9F8-044F-4794-92C9-BA21C9009B1E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Multiple users interact independently with a common large display.</a:t>
            </a:r>
          </a:p>
          <a:p>
            <a:pPr lvl="0"/>
            <a:r>
              <a:rPr lang="pt-PT"/>
              <a:t>But each one chooses which parts to pay attention to, or interact with (through AR).</a:t>
            </a:r>
          </a:p>
        </p:txBody>
      </p:sp>
      <p:pic>
        <p:nvPicPr>
          <p:cNvPr id="4" name="Imagem 4" descr="Uma imagem com texto, pessoa&#10;&#10;Descrição gerada automaticamente">
            <a:extLst>
              <a:ext uri="{FF2B5EF4-FFF2-40B4-BE49-F238E27FC236}">
                <a16:creationId xmlns:a16="http://schemas.microsoft.com/office/drawing/2014/main" id="{D21180B0-EC63-4596-B3BD-EA2EBB1165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6019" y="3409843"/>
            <a:ext cx="6109883" cy="3448156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B57500D0-0A38-474D-9420-AC3DBEC031D9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>
          <a:xfrm>
            <a:off x="11826240" y="0"/>
            <a:ext cx="365760" cy="365760"/>
          </a:xfrm>
        </p:spPr>
        <p:txBody>
          <a:bodyPr/>
          <a:lstStyle/>
          <a:p>
            <a:pPr lvl="0"/>
            <a:fld id="{D7D95886-2FA3-4E05-B0F5-C93F3892139C}" type="slidenum">
              <a:rPr lang="pt-PT" smtClean="0"/>
              <a:t>19</a:t>
            </a:fld>
            <a:endParaRPr lang="pt-PT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459A4F-503E-49BC-91D2-5BDB31FB7B26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pt-PT"/>
              <a:t>Why this paper?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C2F878AB-07E8-4BA3-A521-CFD6EB8BFCDB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AR is a topic of interest.</a:t>
            </a:r>
          </a:p>
          <a:p>
            <a:pPr lvl="0"/>
            <a:r>
              <a:rPr lang="pt-PT"/>
              <a:t>Relevant to information visualization.</a:t>
            </a:r>
          </a:p>
          <a:p>
            <a:pPr lvl="0"/>
            <a:r>
              <a:rPr lang="pt-PT"/>
              <a:t>Interesting approach to a common problema.</a:t>
            </a: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1CBD71CA-1AFF-4A63-A36B-A07E4DCFD16A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>
          <a:xfrm>
            <a:off x="11826240" y="0"/>
            <a:ext cx="365760" cy="365760"/>
          </a:xfrm>
        </p:spPr>
        <p:txBody>
          <a:bodyPr/>
          <a:lstStyle/>
          <a:p>
            <a:pPr lvl="0"/>
            <a:fld id="{D7D95886-2FA3-4E05-B0F5-C93F3892139C}" type="slidenum">
              <a:rPr lang="pt-PT" smtClean="0"/>
              <a:t>2</a:t>
            </a:fld>
            <a:endParaRPr lang="pt-PT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F94CEDD-B147-4A3F-A53D-D819C4EABCE7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pt-PT"/>
              <a:t>Designing The technology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8967F27A-F80E-41B4-9382-4AAF524E243F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Some decisions had to be made to decide how these technologies would interact with each other.</a:t>
            </a: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2C81877A-CC6F-45EC-BB57-A1C7F4F97B17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>
          <a:xfrm>
            <a:off x="11826240" y="0"/>
            <a:ext cx="365760" cy="365760"/>
          </a:xfrm>
        </p:spPr>
        <p:txBody>
          <a:bodyPr/>
          <a:lstStyle/>
          <a:p>
            <a:pPr lvl="0"/>
            <a:fld id="{D7D95886-2FA3-4E05-B0F5-C93F3892139C}" type="slidenum">
              <a:rPr lang="pt-PT" smtClean="0"/>
              <a:t>20</a:t>
            </a:fld>
            <a:endParaRPr lang="pt-PT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23FCCB-AA4A-4EE3-B9AE-767398E3DD4E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pt-PT"/>
              <a:t>Spatial alignment of display and ar content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EF6B8A69-3E3A-4490-81FD-EBEDB9F317AF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lnSpc>
                <a:spcPct val="90000"/>
              </a:lnSpc>
            </a:pPr>
            <a:r>
              <a:rPr lang="en-US" sz="1700"/>
              <a:t>AR objects can be:</a:t>
            </a:r>
          </a:p>
          <a:p>
            <a:pPr lvl="1">
              <a:lnSpc>
                <a:spcPct val="90000"/>
              </a:lnSpc>
            </a:pPr>
            <a:r>
              <a:rPr lang="en-US" sz="1500"/>
              <a:t>On or in front of the display;</a:t>
            </a:r>
          </a:p>
          <a:p>
            <a:pPr lvl="1">
              <a:lnSpc>
                <a:spcPct val="90000"/>
              </a:lnSpc>
            </a:pPr>
            <a:r>
              <a:rPr lang="en-US" sz="1500"/>
              <a:t>Close or directly at the edge of the display;</a:t>
            </a:r>
          </a:p>
          <a:p>
            <a:pPr lvl="1">
              <a:lnSpc>
                <a:spcPct val="90000"/>
              </a:lnSpc>
            </a:pPr>
            <a:r>
              <a:rPr lang="en-US" sz="1500"/>
              <a:t>No spatial relation to the display.</a:t>
            </a:r>
          </a:p>
          <a:p>
            <a:pPr marL="228600" lvl="1" indent="0">
              <a:lnSpc>
                <a:spcPct val="90000"/>
              </a:lnSpc>
              <a:buNone/>
            </a:pPr>
            <a:r>
              <a:rPr lang="en-US" sz="1500"/>
              <a:t>Use display’s screen as frame of reference.</a:t>
            </a:r>
          </a:p>
          <a:p>
            <a:pPr marL="228600" lvl="1" indent="0">
              <a:lnSpc>
                <a:spcPct val="90000"/>
              </a:lnSpc>
              <a:buNone/>
            </a:pPr>
            <a:r>
              <a:rPr lang="en-US" sz="1500"/>
              <a:t>Allows the  display to be divided into 9 zones or more (3D).</a:t>
            </a:r>
          </a:p>
          <a:p>
            <a:pPr marL="228600" lvl="1" indent="0">
              <a:lnSpc>
                <a:spcPct val="90000"/>
              </a:lnSpc>
              <a:buNone/>
            </a:pPr>
            <a:r>
              <a:rPr lang="en-US" sz="1500"/>
              <a:t>Central zone is the most important.</a:t>
            </a:r>
          </a:p>
          <a:p>
            <a:pPr marL="228600" lvl="1" indent="0">
              <a:lnSpc>
                <a:spcPct val="90000"/>
              </a:lnSpc>
              <a:buNone/>
            </a:pPr>
            <a:r>
              <a:rPr lang="en-US" sz="1500"/>
              <a:t>Corners should be avoided.</a:t>
            </a:r>
          </a:p>
          <a:p>
            <a:pPr marL="228600" lvl="1" indent="0">
              <a:lnSpc>
                <a:spcPct val="90000"/>
              </a:lnSpc>
              <a:buNone/>
            </a:pPr>
            <a:r>
              <a:rPr lang="en-US" sz="1500"/>
              <a:t>The smaller the screen, the more important peripheral zones become and vice versa.</a:t>
            </a:r>
          </a:p>
        </p:txBody>
      </p:sp>
      <p:pic>
        <p:nvPicPr>
          <p:cNvPr id="4" name="Imagem 4">
            <a:extLst>
              <a:ext uri="{FF2B5EF4-FFF2-40B4-BE49-F238E27FC236}">
                <a16:creationId xmlns:a16="http://schemas.microsoft.com/office/drawing/2014/main" id="{05A2E59D-685D-467B-A25C-D60AC0B68B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9980" y="2331646"/>
            <a:ext cx="3381496" cy="2430447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8FE524D4-042A-4BC2-B529-B9E26AD2FFD4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>
          <a:xfrm>
            <a:off x="11826240" y="0"/>
            <a:ext cx="365760" cy="365760"/>
          </a:xfrm>
        </p:spPr>
        <p:txBody>
          <a:bodyPr/>
          <a:lstStyle/>
          <a:p>
            <a:pPr lvl="0"/>
            <a:fld id="{D7D95886-2FA3-4E05-B0F5-C93F3892139C}" type="slidenum">
              <a:rPr lang="pt-PT" smtClean="0"/>
              <a:t>21</a:t>
            </a:fld>
            <a:endParaRPr lang="pt-PT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73C841-080D-4893-A88C-06F952A422D3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pt-PT"/>
              <a:t>Augmentations for part of a visualization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2E950713-28D8-43EA-BB53-15E818C79A68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Visualization components like axes, data marks and labels can be extended with AR techniques.</a:t>
            </a:r>
          </a:p>
          <a:p>
            <a:pPr lvl="0"/>
            <a:r>
              <a:rPr lang="en-US"/>
              <a:t>Can address overplotting and improve clarity by adding another dimension.</a:t>
            </a:r>
          </a:p>
          <a:p>
            <a:pPr lvl="0"/>
            <a:r>
              <a:rPr lang="en-US"/>
              <a:t>UI elements for interaction and tools can be offloaded to AR.</a:t>
            </a:r>
          </a:p>
          <a:p>
            <a:pPr lvl="0"/>
            <a:r>
              <a:rPr lang="en-US"/>
              <a:t>When the display is crowded with visualizations, these can be folded 90 degrees.</a:t>
            </a:r>
          </a:p>
        </p:txBody>
      </p:sp>
      <p:pic>
        <p:nvPicPr>
          <p:cNvPr id="4" name="Imagem 4">
            <a:extLst>
              <a:ext uri="{FF2B5EF4-FFF2-40B4-BE49-F238E27FC236}">
                <a16:creationId xmlns:a16="http://schemas.microsoft.com/office/drawing/2014/main" id="{30F479F5-A978-4124-84E3-E46D40F76B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2652" y="4567958"/>
            <a:ext cx="3842583" cy="2141917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E00FF893-E532-4A1C-A69E-17889E54D5F6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>
          <a:xfrm>
            <a:off x="11826240" y="0"/>
            <a:ext cx="365760" cy="365760"/>
          </a:xfrm>
        </p:spPr>
        <p:txBody>
          <a:bodyPr/>
          <a:lstStyle/>
          <a:p>
            <a:pPr lvl="0"/>
            <a:fld id="{D7D95886-2FA3-4E05-B0F5-C93F3892139C}" type="slidenum">
              <a:rPr lang="pt-PT" smtClean="0"/>
              <a:t>22</a:t>
            </a:fld>
            <a:endParaRPr lang="pt-PT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CCD6DEE-A032-4027-B684-9E64BE082D06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pt-PT"/>
              <a:t>Personal views in multi user scenarios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763F0D07-214E-46AE-8667-4249B072D459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Large displays can be used by multiple people at the same time.</a:t>
            </a:r>
          </a:p>
          <a:p>
            <a:pPr lvl="0"/>
            <a:r>
              <a:rPr lang="en-US"/>
              <a:t>AR HMDs allow for public views and personal views.</a:t>
            </a:r>
          </a:p>
          <a:p>
            <a:pPr lvl="0"/>
            <a:r>
              <a:rPr lang="en-US"/>
              <a:t>Content on the HMDs is individual but can be shared to foster collaboration.</a:t>
            </a:r>
          </a:p>
          <a:p>
            <a:pPr lvl="0"/>
            <a:r>
              <a:rPr lang="en-US"/>
              <a:t>But its overall better to keep HMDs content private:</a:t>
            </a:r>
          </a:p>
          <a:p>
            <a:pPr lvl="1"/>
            <a:r>
              <a:rPr lang="en-US"/>
              <a:t>Prevents obstruction;</a:t>
            </a:r>
          </a:p>
          <a:p>
            <a:pPr lvl="1"/>
            <a:r>
              <a:rPr lang="en-US"/>
              <a:t>Personalized views tailored to the user’s needs.</a:t>
            </a:r>
          </a:p>
          <a:p>
            <a:pPr lvl="1"/>
            <a:r>
              <a:rPr lang="en-US"/>
              <a:t>Private information.</a:t>
            </a: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0E216700-5D93-42BF-88B0-83EC36629B79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>
          <a:xfrm>
            <a:off x="11826240" y="0"/>
            <a:ext cx="365760" cy="365760"/>
          </a:xfrm>
        </p:spPr>
        <p:txBody>
          <a:bodyPr/>
          <a:lstStyle/>
          <a:p>
            <a:pPr lvl="0"/>
            <a:fld id="{D7D95886-2FA3-4E05-B0F5-C93F3892139C}" type="slidenum">
              <a:rPr lang="pt-PT" smtClean="0"/>
              <a:t>23</a:t>
            </a:fld>
            <a:endParaRPr lang="pt-PT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55C8237-578B-473E-9787-EF2F498D00AF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pt-PT"/>
              <a:t>Addressing perceptual issues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A605FA1-1C37-4ABB-9602-4B8B1D5BED5F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To address the problems we mentioned, 4 techniques were chosen.</a:t>
            </a: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E91FC823-AC8B-47CF-8214-578116E4B312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>
          <a:xfrm>
            <a:off x="11826240" y="0"/>
            <a:ext cx="365760" cy="365760"/>
          </a:xfrm>
        </p:spPr>
        <p:txBody>
          <a:bodyPr/>
          <a:lstStyle/>
          <a:p>
            <a:pPr lvl="0"/>
            <a:fld id="{D7D95886-2FA3-4E05-B0F5-C93F3892139C}" type="slidenum">
              <a:rPr lang="pt-PT" smtClean="0"/>
              <a:t>24</a:t>
            </a:fld>
            <a:endParaRPr lang="pt-PT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6">
            <a:extLst>
              <a:ext uri="{FF2B5EF4-FFF2-40B4-BE49-F238E27FC236}">
                <a16:creationId xmlns:a16="http://schemas.microsoft.com/office/drawing/2014/main" id="{33AF72D2-E52E-4BE8-B2E3-8940BCB4E5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3169" y="4116775"/>
            <a:ext cx="3073133" cy="2635758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ítulo 1">
            <a:extLst>
              <a:ext uri="{FF2B5EF4-FFF2-40B4-BE49-F238E27FC236}">
                <a16:creationId xmlns:a16="http://schemas.microsoft.com/office/drawing/2014/main" id="{F8BF2AD2-1C3B-4C94-8316-C50395F165CD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pt-PT"/>
              <a:t>Embedded ar visualizations</a:t>
            </a:r>
          </a:p>
        </p:txBody>
      </p:sp>
      <p:sp>
        <p:nvSpPr>
          <p:cNvPr id="4" name="Marcador de Posição de Conteúdo 4">
            <a:extLst>
              <a:ext uri="{FF2B5EF4-FFF2-40B4-BE49-F238E27FC236}">
                <a16:creationId xmlns:a16="http://schemas.microsoft.com/office/drawing/2014/main" id="{A9396B4F-EC2A-43DD-8536-E5DB3EDA1317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Multiple coordinated visualizations are better at representing multivariate datasets than a single one.</a:t>
            </a:r>
          </a:p>
          <a:p>
            <a:pPr lvl="0"/>
            <a:r>
              <a:rPr lang="en-US"/>
              <a:t>But this can be associated with many context and focus switches.</a:t>
            </a:r>
          </a:p>
          <a:p>
            <a:pPr lvl="0"/>
            <a:r>
              <a:rPr lang="en-US"/>
              <a:t>One solution is to display additional data in AR space directly on the corresponding data objects of an existing visualization.</a:t>
            </a:r>
          </a:p>
          <a:p>
            <a:pPr lvl="0"/>
            <a:r>
              <a:rPr lang="en-US"/>
              <a:t>To ensure spatial connection embedded views can be adapted to the original form of the data marks they extend.</a:t>
            </a:r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523855A5-954F-4025-9F3E-CB8F1AF8A2BF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>
          <a:xfrm>
            <a:off x="11826240" y="0"/>
            <a:ext cx="365760" cy="365760"/>
          </a:xfrm>
        </p:spPr>
        <p:txBody>
          <a:bodyPr/>
          <a:lstStyle/>
          <a:p>
            <a:pPr lvl="0"/>
            <a:fld id="{D7D95886-2FA3-4E05-B0F5-C93F3892139C}" type="slidenum">
              <a:rPr lang="pt-PT" smtClean="0"/>
              <a:t>25</a:t>
            </a:fld>
            <a:endParaRPr lang="pt-PT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6">
            <a:extLst>
              <a:ext uri="{FF2B5EF4-FFF2-40B4-BE49-F238E27FC236}">
                <a16:creationId xmlns:a16="http://schemas.microsoft.com/office/drawing/2014/main" id="{D781A174-423C-46C0-81B4-A0AA0E9487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4441" y="3429000"/>
            <a:ext cx="3730468" cy="3234909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ítulo 1">
            <a:extLst>
              <a:ext uri="{FF2B5EF4-FFF2-40B4-BE49-F238E27FC236}">
                <a16:creationId xmlns:a16="http://schemas.microsoft.com/office/drawing/2014/main" id="{7033DBF6-2971-4903-8FC0-FDF5527B12C3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pt-PT"/>
              <a:t>Hinged visualizations</a:t>
            </a:r>
          </a:p>
        </p:txBody>
      </p:sp>
      <p:sp>
        <p:nvSpPr>
          <p:cNvPr id="4" name="Marcador de Posição de Conteúdo 4">
            <a:extLst>
              <a:ext uri="{FF2B5EF4-FFF2-40B4-BE49-F238E27FC236}">
                <a16:creationId xmlns:a16="http://schemas.microsoft.com/office/drawing/2014/main" id="{7EE551A2-0404-47B7-B025-5B66F5269DF5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Extreme viewing angles can cause distortion on large displays.</a:t>
            </a:r>
          </a:p>
          <a:p>
            <a:pPr lvl="0"/>
            <a:r>
              <a:rPr lang="en-US"/>
              <a:t>To promote awareness of remote parts of the display, visualizations can be hinged (like a door) to form a better angle with the user.</a:t>
            </a:r>
          </a:p>
          <a:p>
            <a:pPr lvl="0"/>
            <a:r>
              <a:rPr lang="en-US"/>
              <a:t>Visualizations at more extreme angles tilt more, where visualizations directly in front of the user don’t tilt at all.</a:t>
            </a:r>
          </a:p>
          <a:p>
            <a:pPr lvl="0"/>
            <a:r>
              <a:rPr lang="en-US"/>
              <a:t>As the user steps away from the screen, the visualizations flatten. </a:t>
            </a:r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A14AECC0-2680-4F78-A2B6-A81FB9624553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>
          <a:xfrm>
            <a:off x="11826240" y="0"/>
            <a:ext cx="365760" cy="365760"/>
          </a:xfrm>
        </p:spPr>
        <p:txBody>
          <a:bodyPr/>
          <a:lstStyle/>
          <a:p>
            <a:pPr lvl="0"/>
            <a:fld id="{D7D95886-2FA3-4E05-B0F5-C93F3892139C}" type="slidenum">
              <a:rPr lang="pt-PT" smtClean="0"/>
              <a:t>26</a:t>
            </a:fld>
            <a:endParaRPr lang="pt-PT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6">
            <a:extLst>
              <a:ext uri="{FF2B5EF4-FFF2-40B4-BE49-F238E27FC236}">
                <a16:creationId xmlns:a16="http://schemas.microsoft.com/office/drawing/2014/main" id="{4EBB8EC2-3C7B-4DB3-9165-10DBDA650A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1833" y="3682828"/>
            <a:ext cx="3412778" cy="3109718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ítulo 1">
            <a:extLst>
              <a:ext uri="{FF2B5EF4-FFF2-40B4-BE49-F238E27FC236}">
                <a16:creationId xmlns:a16="http://schemas.microsoft.com/office/drawing/2014/main" id="{698D0B1B-7F5C-4507-889E-6367DB6E5A2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pt-PT"/>
              <a:t>Curved ar screen</a:t>
            </a:r>
          </a:p>
        </p:txBody>
      </p:sp>
      <p:sp>
        <p:nvSpPr>
          <p:cNvPr id="4" name="Marcador de Posição de Conteúdo 4">
            <a:extLst>
              <a:ext uri="{FF2B5EF4-FFF2-40B4-BE49-F238E27FC236}">
                <a16:creationId xmlns:a16="http://schemas.microsoft.com/office/drawing/2014/main" id="{3EC844EE-D3BB-4324-A890-47A5671FA2B6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Addresses similar issues to the last one, but by curving the screen instead of hinging individual visualizations.</a:t>
            </a:r>
          </a:p>
          <a:p>
            <a:pPr lvl="0"/>
            <a:r>
              <a:rPr lang="en-US"/>
              <a:t>The whole screen curves except for the part immediately in front of the user.</a:t>
            </a:r>
          </a:p>
          <a:p>
            <a:pPr lvl="0"/>
            <a:r>
              <a:rPr lang="en-US"/>
              <a:t>The farther he is from an edge, the stronger the curve.</a:t>
            </a:r>
          </a:p>
          <a:p>
            <a:pPr lvl="0"/>
            <a:r>
              <a:rPr lang="en-US"/>
              <a:t>The screen also flattens as the user moves farther from the whole display.</a:t>
            </a:r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07CB3F51-085D-45C7-A698-39A0077974EF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>
          <a:xfrm>
            <a:off x="11826240" y="0"/>
            <a:ext cx="365760" cy="365760"/>
          </a:xfrm>
        </p:spPr>
        <p:txBody>
          <a:bodyPr/>
          <a:lstStyle/>
          <a:p>
            <a:pPr lvl="0"/>
            <a:fld id="{D7D95886-2FA3-4E05-B0F5-C93F3892139C}" type="slidenum">
              <a:rPr lang="pt-PT" smtClean="0"/>
              <a:t>27</a:t>
            </a:fld>
            <a:endParaRPr lang="pt-PT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6">
            <a:extLst>
              <a:ext uri="{FF2B5EF4-FFF2-40B4-BE49-F238E27FC236}">
                <a16:creationId xmlns:a16="http://schemas.microsoft.com/office/drawing/2014/main" id="{946297D8-A186-4865-872D-602FAC9A26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7629" y="3855558"/>
            <a:ext cx="3564376" cy="298269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ítulo 1">
            <a:extLst>
              <a:ext uri="{FF2B5EF4-FFF2-40B4-BE49-F238E27FC236}">
                <a16:creationId xmlns:a16="http://schemas.microsoft.com/office/drawing/2014/main" id="{E6DBCF13-AB78-401F-9221-CB962CBE491F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pt-PT"/>
              <a:t>Ar brushing and linking</a:t>
            </a:r>
          </a:p>
        </p:txBody>
      </p:sp>
      <p:sp>
        <p:nvSpPr>
          <p:cNvPr id="4" name="Marcador de Posição de Conteúdo 4">
            <a:extLst>
              <a:ext uri="{FF2B5EF4-FFF2-40B4-BE49-F238E27FC236}">
                <a16:creationId xmlns:a16="http://schemas.microsoft.com/office/drawing/2014/main" id="{B4DA81EC-FF6B-4988-9A9D-A8399F2CBB32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When selecting one or more items,  connected items in different visualizations are often highlighted by brushing and linking.</a:t>
            </a:r>
          </a:p>
          <a:p>
            <a:pPr lvl="0"/>
            <a:r>
              <a:rPr lang="en-US"/>
              <a:t>In large displays this can be hard to perceive due to impaired color perception in the peripheral field of view and inability to track changes over long distances.</a:t>
            </a:r>
          </a:p>
          <a:p>
            <a:pPr lvl="0"/>
            <a:r>
              <a:rPr lang="en-US"/>
              <a:t> 3D AR links like curves, can be used to improve connection and perception.</a:t>
            </a:r>
          </a:p>
          <a:p>
            <a:pPr lvl="0"/>
            <a:r>
              <a:rPr lang="en-US"/>
              <a:t>These links can also encode values (through color, height, shape,).</a:t>
            </a:r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14C205FF-3B8A-47B1-9D4B-E44F796D47F7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>
          <a:xfrm>
            <a:off x="11826240" y="19752"/>
            <a:ext cx="365760" cy="365760"/>
          </a:xfrm>
        </p:spPr>
        <p:txBody>
          <a:bodyPr/>
          <a:lstStyle/>
          <a:p>
            <a:pPr lvl="0"/>
            <a:fld id="{D7D95886-2FA3-4E05-B0F5-C93F3892139C}" type="slidenum">
              <a:rPr lang="pt-PT" smtClean="0"/>
              <a:t>28</a:t>
            </a:fld>
            <a:endParaRPr lang="pt-PT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C33BBD-2FF2-4896-B005-636AC5BBB839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pt-PT"/>
              <a:t>Addressing the management of density and complexity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012DA39E-DABB-4330-A2E0-81B263992694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Four techniques were proposed to make dense and complex data easier to experience.</a:t>
            </a:r>
          </a:p>
          <a:p>
            <a:pPr lvl="0"/>
            <a:endParaRPr lang="en-US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8D611752-FBEC-4C80-A596-C46C555CEB68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>
          <a:xfrm>
            <a:off x="11826240" y="0"/>
            <a:ext cx="365760" cy="365760"/>
          </a:xfrm>
        </p:spPr>
        <p:txBody>
          <a:bodyPr/>
          <a:lstStyle/>
          <a:p>
            <a:pPr lvl="0"/>
            <a:fld id="{D7D95886-2FA3-4E05-B0F5-C93F3892139C}" type="slidenum">
              <a:rPr lang="pt-PT" smtClean="0"/>
              <a:t>29</a:t>
            </a:fld>
            <a:endParaRPr lang="pt-PT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43A0CA6-F777-4C10-BC26-BAAC44A7133B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pt-PT"/>
              <a:t>context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EE23B8C-2592-427E-806F-19B1FBB37B05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lnSpc>
                <a:spcPct val="90000"/>
              </a:lnSpc>
            </a:pPr>
            <a:r>
              <a:rPr lang="pt-PT"/>
              <a:t>Large displays show great potential for interactive information visualization with large amounts of potentially multivariate data or visualizations.</a:t>
            </a:r>
          </a:p>
          <a:p>
            <a:pPr lvl="0">
              <a:lnSpc>
                <a:spcPct val="90000"/>
              </a:lnSpc>
            </a:pPr>
            <a:r>
              <a:rPr lang="pt-PT"/>
              <a:t> Due to:</a:t>
            </a:r>
          </a:p>
          <a:p>
            <a:pPr lvl="1">
              <a:lnSpc>
                <a:spcPct val="90000"/>
              </a:lnSpc>
            </a:pPr>
            <a:r>
              <a:rPr lang="pt-PT"/>
              <a:t>Screen size;</a:t>
            </a:r>
          </a:p>
          <a:p>
            <a:pPr lvl="1">
              <a:lnSpc>
                <a:spcPct val="90000"/>
              </a:lnSpc>
            </a:pPr>
            <a:r>
              <a:rPr lang="pt-PT"/>
              <a:t>Physical space;</a:t>
            </a:r>
          </a:p>
          <a:p>
            <a:pPr lvl="1">
              <a:lnSpc>
                <a:spcPct val="90000"/>
              </a:lnSpc>
            </a:pPr>
            <a:r>
              <a:rPr lang="pt-PT"/>
              <a:t>Various interaction modalities;</a:t>
            </a:r>
          </a:p>
          <a:p>
            <a:pPr lvl="1">
              <a:lnSpc>
                <a:spcPct val="90000"/>
              </a:lnSpc>
            </a:pPr>
            <a:r>
              <a:rPr lang="pt-PT"/>
              <a:t>Facilitation of collaboration.</a:t>
            </a:r>
          </a:p>
          <a:p>
            <a:pPr lvl="0">
              <a:lnSpc>
                <a:spcPct val="90000"/>
              </a:lnSpc>
            </a:pPr>
            <a:r>
              <a:rPr lang="pt-PT"/>
              <a:t>There are still some issues.</a:t>
            </a:r>
          </a:p>
          <a:p>
            <a:pPr lvl="0">
              <a:lnSpc>
                <a:spcPct val="90000"/>
              </a:lnSpc>
            </a:pPr>
            <a:r>
              <a:rPr lang="pt-PT"/>
              <a:t>This paper tries to address them.</a:t>
            </a:r>
          </a:p>
          <a:p>
            <a:pPr lvl="0">
              <a:lnSpc>
                <a:spcPct val="90000"/>
              </a:lnSpc>
            </a:pPr>
            <a:endParaRPr lang="pt-PT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19D3D589-BB6C-404D-B87B-F86CEFF71F90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>
          <a:xfrm>
            <a:off x="11826240" y="0"/>
            <a:ext cx="365760" cy="365760"/>
          </a:xfrm>
        </p:spPr>
        <p:txBody>
          <a:bodyPr/>
          <a:lstStyle/>
          <a:p>
            <a:pPr lvl="0"/>
            <a:fld id="{D7D95886-2FA3-4E05-B0F5-C93F3892139C}" type="slidenum">
              <a:rPr lang="pt-PT" smtClean="0"/>
              <a:t>3</a:t>
            </a:fld>
            <a:endParaRPr lang="pt-PT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6">
            <a:extLst>
              <a:ext uri="{FF2B5EF4-FFF2-40B4-BE49-F238E27FC236}">
                <a16:creationId xmlns:a16="http://schemas.microsoft.com/office/drawing/2014/main" id="{1DDBA9D1-8695-42FE-A9E6-78212F3A3D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9820" y="4128936"/>
            <a:ext cx="3262176" cy="272906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ítulo 1">
            <a:extLst>
              <a:ext uri="{FF2B5EF4-FFF2-40B4-BE49-F238E27FC236}">
                <a16:creationId xmlns:a16="http://schemas.microsoft.com/office/drawing/2014/main" id="{C10EA454-9D19-4BF0-ADE7-654C959FB386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pt-PT"/>
              <a:t>Extended axis views</a:t>
            </a:r>
          </a:p>
        </p:txBody>
      </p:sp>
      <p:sp>
        <p:nvSpPr>
          <p:cNvPr id="4" name="Marcador de Posição de Conteúdo 4">
            <a:extLst>
              <a:ext uri="{FF2B5EF4-FFF2-40B4-BE49-F238E27FC236}">
                <a16:creationId xmlns:a16="http://schemas.microsoft.com/office/drawing/2014/main" id="{A66678CF-39D0-45DB-A321-D1722650F1D1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Aggregations are an effective way to get a better overview and to find patterns in huge amounts of data.</a:t>
            </a:r>
          </a:p>
          <a:p>
            <a:pPr lvl="0"/>
            <a:r>
              <a:rPr lang="en-US"/>
              <a:t>Can be shown for specific data dimensions (axes) by providing a histogram (example) with the distribution of values along such axis.</a:t>
            </a:r>
          </a:p>
          <a:p>
            <a:pPr lvl="0"/>
            <a:r>
              <a:rPr lang="en-US"/>
              <a:t>To use screen space exclusively for core visualizations, this is moved to AR.</a:t>
            </a:r>
          </a:p>
          <a:p>
            <a:pPr lvl="0"/>
            <a:r>
              <a:rPr lang="en-US"/>
              <a:t>These views are presented directly on the axis of a visualization and expand to the corresponding spatial zone.  To better understand which data is being aggregated.</a:t>
            </a:r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428C8C6C-5B55-41F5-826B-523609F79415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>
          <a:xfrm>
            <a:off x="11826236" y="0"/>
            <a:ext cx="365760" cy="365760"/>
          </a:xfrm>
        </p:spPr>
        <p:txBody>
          <a:bodyPr/>
          <a:lstStyle/>
          <a:p>
            <a:pPr lvl="0"/>
            <a:fld id="{D7D95886-2FA3-4E05-B0F5-C93F3892139C}" type="slidenum">
              <a:rPr lang="pt-PT" smtClean="0"/>
              <a:t>30</a:t>
            </a:fld>
            <a:endParaRPr lang="pt-PT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6">
            <a:extLst>
              <a:ext uri="{FF2B5EF4-FFF2-40B4-BE49-F238E27FC236}">
                <a16:creationId xmlns:a16="http://schemas.microsoft.com/office/drawing/2014/main" id="{06920DAD-8149-411A-AD8C-B164FF28CF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5459" y="4057403"/>
            <a:ext cx="3236537" cy="2800596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ítulo 1">
            <a:extLst>
              <a:ext uri="{FF2B5EF4-FFF2-40B4-BE49-F238E27FC236}">
                <a16:creationId xmlns:a16="http://schemas.microsoft.com/office/drawing/2014/main" id="{C8F1F54D-8950-4143-9A7A-A72CFF81C19B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pt-PT"/>
              <a:t>Ar visualization layers</a:t>
            </a:r>
          </a:p>
        </p:txBody>
      </p:sp>
      <p:sp>
        <p:nvSpPr>
          <p:cNvPr id="4" name="Marcador de Posição de Conteúdo 4">
            <a:extLst>
              <a:ext uri="{FF2B5EF4-FFF2-40B4-BE49-F238E27FC236}">
                <a16:creationId xmlns:a16="http://schemas.microsoft.com/office/drawing/2014/main" id="{2B2149F3-E0E8-4E54-8E0B-35E6EF4FD74E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Dense visualizations may result in overplotting and an unreadable visualization.</a:t>
            </a:r>
          </a:p>
          <a:p>
            <a:pPr lvl="0"/>
            <a:r>
              <a:rPr lang="en-US"/>
              <a:t>Large displays can reduce the amount of overlapping data marks, but for something like edge crossings in node-link diagrams, the problem remains.</a:t>
            </a:r>
          </a:p>
          <a:p>
            <a:pPr lvl="0"/>
            <a:r>
              <a:rPr lang="en-US"/>
              <a:t>The solution is to transfer some or all elements to AR in multiple layers.</a:t>
            </a:r>
          </a:p>
          <a:p>
            <a:pPr lvl="0"/>
            <a:r>
              <a:rPr lang="en-US"/>
              <a:t>Additionally, the layers can act as filters.</a:t>
            </a:r>
          </a:p>
          <a:p>
            <a:pPr lvl="0"/>
            <a:r>
              <a:rPr lang="en-US"/>
              <a:t>To avoid the obstruction of the original display, these layers are only shown on demand and with some degree of transparency.</a:t>
            </a:r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6DCE4C35-7F65-4EEE-A5BA-B832BDF1FD36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>
          <a:xfrm>
            <a:off x="11826240" y="0"/>
            <a:ext cx="365760" cy="365760"/>
          </a:xfrm>
        </p:spPr>
        <p:txBody>
          <a:bodyPr/>
          <a:lstStyle/>
          <a:p>
            <a:pPr lvl="0"/>
            <a:fld id="{D7D95886-2FA3-4E05-B0F5-C93F3892139C}" type="slidenum">
              <a:rPr lang="pt-PT" smtClean="0"/>
              <a:t>31</a:t>
            </a:fld>
            <a:endParaRPr lang="pt-PT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6" descr="Uma imagem com texto, símbolo&#10;&#10;Descrição gerada automaticamente">
            <a:extLst>
              <a:ext uri="{FF2B5EF4-FFF2-40B4-BE49-F238E27FC236}">
                <a16:creationId xmlns:a16="http://schemas.microsoft.com/office/drawing/2014/main" id="{CC8E2393-62AA-4895-993B-29A0831D76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1877" y="3756016"/>
            <a:ext cx="3700128" cy="310198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ítulo 1">
            <a:extLst>
              <a:ext uri="{FF2B5EF4-FFF2-40B4-BE49-F238E27FC236}">
                <a16:creationId xmlns:a16="http://schemas.microsoft.com/office/drawing/2014/main" id="{C3072C46-01E5-4B9D-B093-7A858EDD0B3B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pt-PT"/>
              <a:t>Magic ar lenses</a:t>
            </a:r>
          </a:p>
        </p:txBody>
      </p:sp>
      <p:sp>
        <p:nvSpPr>
          <p:cNvPr id="4" name="Marcador de Posição de Conteúdo 4">
            <a:extLst>
              <a:ext uri="{FF2B5EF4-FFF2-40B4-BE49-F238E27FC236}">
                <a16:creationId xmlns:a16="http://schemas.microsoft.com/office/drawing/2014/main" id="{12008565-D16A-4176-911C-1BACC0ED81CC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Magic lenses can apply arbitrary filters to the underlying data.</a:t>
            </a:r>
          </a:p>
          <a:p>
            <a:pPr lvl="0"/>
            <a:r>
              <a:rPr lang="en-US"/>
              <a:t>These tools are good at reducing complexity and identifying patterns, but they take a lot of space and can obstruct other analysts’ view.</a:t>
            </a:r>
          </a:p>
          <a:p>
            <a:pPr lvl="0"/>
            <a:r>
              <a:rPr lang="en-US"/>
              <a:t>The lens is moved to AR as a personal tool, allowing each user to configure it however they see fit.</a:t>
            </a:r>
          </a:p>
          <a:p>
            <a:pPr lvl="0"/>
            <a:r>
              <a:rPr lang="en-US"/>
              <a:t>They can still be controlled and configured with touch on the display.</a:t>
            </a:r>
          </a:p>
          <a:p>
            <a:pPr lvl="0"/>
            <a:r>
              <a:rPr lang="en-US"/>
              <a:t>In AR these filters also benefit from a third dimension.</a:t>
            </a:r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AD6F5A6A-8B64-4883-9BC2-503B13FEE1E2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>
          <a:xfrm>
            <a:off x="11826240" y="0"/>
            <a:ext cx="365760" cy="365760"/>
          </a:xfrm>
        </p:spPr>
        <p:txBody>
          <a:bodyPr/>
          <a:lstStyle/>
          <a:p>
            <a:pPr lvl="0"/>
            <a:fld id="{D7D95886-2FA3-4E05-B0F5-C93F3892139C}" type="slidenum">
              <a:rPr lang="pt-PT" smtClean="0"/>
              <a:t>32</a:t>
            </a:fld>
            <a:endParaRPr lang="pt-PT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6" descr="Uma imagem com texto&#10;&#10;Descrição gerada automaticamente">
            <a:extLst>
              <a:ext uri="{FF2B5EF4-FFF2-40B4-BE49-F238E27FC236}">
                <a16:creationId xmlns:a16="http://schemas.microsoft.com/office/drawing/2014/main" id="{93A1242E-C87E-4DE7-B379-72798994C0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4555" y="4044098"/>
            <a:ext cx="3725814" cy="281390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ítulo 1">
            <a:extLst>
              <a:ext uri="{FF2B5EF4-FFF2-40B4-BE49-F238E27FC236}">
                <a16:creationId xmlns:a16="http://schemas.microsoft.com/office/drawing/2014/main" id="{0DC5DFCC-8F2C-4B76-8E1D-706B80B681C5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pt-PT"/>
              <a:t>Ar annotations</a:t>
            </a:r>
          </a:p>
        </p:txBody>
      </p:sp>
      <p:sp>
        <p:nvSpPr>
          <p:cNvPr id="4" name="Marcador de Posição de Conteúdo 4">
            <a:extLst>
              <a:ext uri="{FF2B5EF4-FFF2-40B4-BE49-F238E27FC236}">
                <a16:creationId xmlns:a16="http://schemas.microsoft.com/office/drawing/2014/main" id="{A3C021C7-5B36-4211-A36B-25F76104D611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It is often useful to make notes, drawings or sketches on the visualizations  when analyzing data.</a:t>
            </a:r>
          </a:p>
          <a:p>
            <a:pPr lvl="0"/>
            <a:r>
              <a:rPr lang="en-US"/>
              <a:t>Notes are personal, an analyst’s notes can be irrelevant or even disturbing to others.</a:t>
            </a:r>
          </a:p>
          <a:p>
            <a:pPr lvl="0"/>
            <a:r>
              <a:rPr lang="en-US"/>
              <a:t>They may also want to keep them private.</a:t>
            </a:r>
          </a:p>
          <a:p>
            <a:pPr lvl="0"/>
            <a:r>
              <a:rPr lang="en-US"/>
              <a:t>Thus, annotations are created by using a digital pen on the display but are only displayed in AR space.</a:t>
            </a:r>
          </a:p>
          <a:p>
            <a:pPr lvl="0"/>
            <a:endParaRPr lang="en-US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64BE9968-5303-4B52-AB31-1EE3AD4333FC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>
          <a:xfrm>
            <a:off x="11826240" y="0"/>
            <a:ext cx="365760" cy="365760"/>
          </a:xfrm>
        </p:spPr>
        <p:txBody>
          <a:bodyPr/>
          <a:lstStyle/>
          <a:p>
            <a:pPr lvl="0"/>
            <a:fld id="{D7D95886-2FA3-4E05-B0F5-C93F3892139C}" type="slidenum">
              <a:rPr lang="pt-PT" smtClean="0"/>
              <a:t>33</a:t>
            </a:fld>
            <a:endParaRPr lang="pt-PT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999806-E259-4EB6-BE98-8C772BA99E04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Framework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A199A653-A1CB-4A94-9675-4F9158B34C82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lnSpc>
                <a:spcPct val="90000"/>
              </a:lnSpc>
            </a:pPr>
            <a:r>
              <a:rPr lang="en-US"/>
              <a:t>A framework had to be developed.</a:t>
            </a:r>
          </a:p>
          <a:p>
            <a:pPr lvl="0">
              <a:lnSpc>
                <a:spcPct val="90000"/>
              </a:lnSpc>
            </a:pPr>
            <a:r>
              <a:rPr lang="en-US"/>
              <a:t>Most existing ones are limited to 2D and the others were either difficult to integrate or had compatibility issues.</a:t>
            </a:r>
          </a:p>
          <a:p>
            <a:pPr lvl="0">
              <a:lnSpc>
                <a:spcPct val="90000"/>
              </a:lnSpc>
            </a:pPr>
            <a:r>
              <a:rPr lang="en-US"/>
              <a:t>u2vis was developed.</a:t>
            </a:r>
          </a:p>
          <a:p>
            <a:pPr lvl="0">
              <a:lnSpc>
                <a:spcPct val="90000"/>
              </a:lnSpc>
            </a:pPr>
            <a:r>
              <a:rPr lang="en-US"/>
              <a:t>Fully developed with Unity 3D engine and C#.</a:t>
            </a:r>
          </a:p>
          <a:p>
            <a:pPr lvl="0">
              <a:lnSpc>
                <a:spcPct val="90000"/>
              </a:lnSpc>
            </a:pPr>
            <a:r>
              <a:rPr lang="en-US"/>
              <a:t>Initially only supporting 2D and 3D bar charts, line graphs, scatter plots, parallel coordinates and pie charts. But easily extensible.</a:t>
            </a:r>
          </a:p>
          <a:p>
            <a:pPr lvl="0">
              <a:lnSpc>
                <a:spcPct val="90000"/>
              </a:lnSpc>
            </a:pPr>
            <a:r>
              <a:rPr lang="en-US"/>
              <a:t>Client server application using TCP and Open Sound Control to synchronize display and HMD.</a:t>
            </a:r>
          </a:p>
          <a:p>
            <a:pPr lvl="0">
              <a:lnSpc>
                <a:spcPct val="90000"/>
              </a:lnSpc>
            </a:pPr>
            <a:endParaRPr lang="en-US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E9DA103A-095C-488E-8B74-7963AE1A41AC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>
          <a:xfrm>
            <a:off x="11826240" y="0"/>
            <a:ext cx="365760" cy="365760"/>
          </a:xfrm>
        </p:spPr>
        <p:txBody>
          <a:bodyPr/>
          <a:lstStyle/>
          <a:p>
            <a:pPr lvl="0"/>
            <a:fld id="{D7D95886-2FA3-4E05-B0F5-C93F3892139C}" type="slidenum">
              <a:rPr lang="pt-PT" smtClean="0"/>
              <a:t>34</a:t>
            </a:fld>
            <a:endParaRPr lang="pt-PT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4" descr="Uma imagem com óculos&#10;&#10;Descrição gerada automaticamente">
            <a:extLst>
              <a:ext uri="{FF2B5EF4-FFF2-40B4-BE49-F238E27FC236}">
                <a16:creationId xmlns:a16="http://schemas.microsoft.com/office/drawing/2014/main" id="{41B10AD4-7C51-4CFE-93CD-8B3EDDC6F0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7146" y="2934602"/>
            <a:ext cx="4514850" cy="21050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ítulo 1">
            <a:extLst>
              <a:ext uri="{FF2B5EF4-FFF2-40B4-BE49-F238E27FC236}">
                <a16:creationId xmlns:a16="http://schemas.microsoft.com/office/drawing/2014/main" id="{60D519AA-326F-4E02-BE54-BDCA8006B78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pt-PT"/>
              <a:t>prototype</a:t>
            </a:r>
          </a:p>
        </p:txBody>
      </p:sp>
      <p:sp>
        <p:nvSpPr>
          <p:cNvPr id="4" name="Marcador de Posição de Conteúdo 2">
            <a:extLst>
              <a:ext uri="{FF2B5EF4-FFF2-40B4-BE49-F238E27FC236}">
                <a16:creationId xmlns:a16="http://schemas.microsoft.com/office/drawing/2014/main" id="{69DA832B-8633-4E34-87BF-428E293E6253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With the framework complete, the previous techniques were implemented.</a:t>
            </a:r>
          </a:p>
          <a:p>
            <a:pPr lvl="0"/>
            <a:r>
              <a:rPr lang="en-US"/>
              <a:t>To ensure spatial alignment between HMD and display, all AR content has an anchor on the lower left corner of the screen.</a:t>
            </a:r>
          </a:p>
          <a:p>
            <a:pPr lvl="0"/>
            <a:r>
              <a:rPr lang="en-US"/>
              <a:t>Touch input is the main way of interacting with the displays.</a:t>
            </a:r>
          </a:p>
          <a:p>
            <a:pPr lvl="0"/>
            <a:r>
              <a:rPr lang="en-US"/>
              <a:t>Digital pen can be used to create personal annotations.</a:t>
            </a:r>
          </a:p>
          <a:p>
            <a:pPr lvl="0"/>
            <a:r>
              <a:rPr lang="en-US"/>
              <a:t>For the prototype:</a:t>
            </a:r>
          </a:p>
          <a:p>
            <a:pPr lvl="1"/>
            <a:r>
              <a:rPr lang="en-US"/>
              <a:t>Microsoft Surface Hub.</a:t>
            </a:r>
          </a:p>
          <a:p>
            <a:pPr lvl="1"/>
            <a:r>
              <a:rPr lang="en-US"/>
              <a:t>MS HoloLens 1 (HMD)</a:t>
            </a:r>
          </a:p>
          <a:p>
            <a:pPr lvl="1"/>
            <a:endParaRPr lang="en-US"/>
          </a:p>
        </p:txBody>
      </p:sp>
      <p:pic>
        <p:nvPicPr>
          <p:cNvPr id="5" name="Imagem 6" descr="Uma imagem com texto, monitor, eletrónica, interior&#10;&#10;Descrição gerada automaticamente">
            <a:extLst>
              <a:ext uri="{FF2B5EF4-FFF2-40B4-BE49-F238E27FC236}">
                <a16:creationId xmlns:a16="http://schemas.microsoft.com/office/drawing/2014/main" id="{F4B01E03-19FC-4CDD-981A-DB467452EE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7146" y="4599230"/>
            <a:ext cx="4514850" cy="2257425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B490C9C4-3070-4446-A127-97F599EABAAA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>
          <a:xfrm>
            <a:off x="11826240" y="0"/>
            <a:ext cx="365760" cy="365760"/>
          </a:xfrm>
        </p:spPr>
        <p:txBody>
          <a:bodyPr/>
          <a:lstStyle/>
          <a:p>
            <a:pPr lvl="0"/>
            <a:fld id="{D7D95886-2FA3-4E05-B0F5-C93F3892139C}" type="slidenum">
              <a:rPr lang="pt-PT" smtClean="0"/>
              <a:t>35</a:t>
            </a:fld>
            <a:endParaRPr lang="pt-PT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C1B1AFF-94F2-493B-B550-BFE2E1BFCDC9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pt-PT"/>
              <a:t>Use case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D33AEA40-9F39-43BC-9354-CAEEDC0D4C2D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To examine performance cognitive walkthrough was done based on well established analysis tasks.</a:t>
            </a:r>
          </a:p>
          <a:p>
            <a:pPr lvl="0"/>
            <a:r>
              <a:rPr lang="en-US"/>
              <a:t>The prototype was used exposing visualizations of a large dataset regarding movies and the subjects “Sue” and “Matt” were put to the test of analysis and exploration tasks.</a:t>
            </a:r>
          </a:p>
        </p:txBody>
      </p:sp>
      <p:pic>
        <p:nvPicPr>
          <p:cNvPr id="4" name="Imagem 6" descr="Uma imagem com texto&#10;&#10;Descrição gerada automaticamente">
            <a:extLst>
              <a:ext uri="{FF2B5EF4-FFF2-40B4-BE49-F238E27FC236}">
                <a16:creationId xmlns:a16="http://schemas.microsoft.com/office/drawing/2014/main" id="{52A5ED4D-ABCC-4285-BC5F-3488BBD78C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8477" y="4002264"/>
            <a:ext cx="5043519" cy="2855735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619D2FF4-7E4D-447A-A9F6-F048126C4A23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>
          <a:xfrm>
            <a:off x="11826240" y="0"/>
            <a:ext cx="365760" cy="365760"/>
          </a:xfrm>
        </p:spPr>
        <p:txBody>
          <a:bodyPr/>
          <a:lstStyle/>
          <a:p>
            <a:pPr lvl="0"/>
            <a:fld id="{D7D95886-2FA3-4E05-B0F5-C93F3892139C}" type="slidenum">
              <a:rPr lang="pt-PT" smtClean="0"/>
              <a:t>36</a:t>
            </a:fld>
            <a:endParaRPr lang="pt-PT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arcador de Posição de Conteúdo 4" descr="Uma imagem com texto&#10;&#10;Descrição gerada automaticamente">
            <a:extLst>
              <a:ext uri="{FF2B5EF4-FFF2-40B4-BE49-F238E27FC236}">
                <a16:creationId xmlns:a16="http://schemas.microsoft.com/office/drawing/2014/main" id="{CD883BE0-81B7-4C7C-816C-F480F97324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94977" y="139628"/>
            <a:ext cx="5891753" cy="6578733"/>
          </a:xfrm>
        </p:spPr>
      </p:pic>
      <p:sp>
        <p:nvSpPr>
          <p:cNvPr id="3" name="Título 6">
            <a:extLst>
              <a:ext uri="{FF2B5EF4-FFF2-40B4-BE49-F238E27FC236}">
                <a16:creationId xmlns:a16="http://schemas.microsoft.com/office/drawing/2014/main" id="{43DCB2B0-5F46-4292-90BB-3FA5C11190F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5265" y="229404"/>
            <a:ext cx="5706230" cy="835825"/>
          </a:xfrm>
        </p:spPr>
        <p:txBody>
          <a:bodyPr>
            <a:normAutofit fontScale="90000"/>
          </a:bodyPr>
          <a:lstStyle/>
          <a:p>
            <a:pPr lvl="0"/>
            <a:r>
              <a:rPr lang="en-US" sz="2500"/>
              <a:t>Some interactions during the tasks</a:t>
            </a:r>
          </a:p>
        </p:txBody>
      </p:sp>
      <p:sp>
        <p:nvSpPr>
          <p:cNvPr id="4" name="CaixaDeTexto 7">
            <a:extLst>
              <a:ext uri="{FF2B5EF4-FFF2-40B4-BE49-F238E27FC236}">
                <a16:creationId xmlns:a16="http://schemas.microsoft.com/office/drawing/2014/main" id="{0C7904FA-BFD4-4246-810C-1E7530E066BB}"/>
              </a:ext>
            </a:extLst>
          </p:cNvPr>
          <p:cNvSpPr txBox="1"/>
          <p:nvPr/>
        </p:nvSpPr>
        <p:spPr>
          <a:xfrm>
            <a:off x="105265" y="1253761"/>
            <a:ext cx="5891753" cy="120033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A1-A2 extended axis view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B1-B2 personal annotations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C1-C2 embedded AR visualizations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D1-D3 brushing and linking and hinged visualizations</a:t>
            </a:r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61CEE08D-072B-4DFD-B5C9-914ED1C458B3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>
          <a:xfrm>
            <a:off x="11826240" y="0"/>
            <a:ext cx="365760" cy="365760"/>
          </a:xfrm>
        </p:spPr>
        <p:txBody>
          <a:bodyPr/>
          <a:lstStyle/>
          <a:p>
            <a:pPr lvl="0"/>
            <a:fld id="{D7D95886-2FA3-4E05-B0F5-C93F3892139C}" type="slidenum">
              <a:rPr lang="pt-PT" smtClean="0"/>
              <a:t>37</a:t>
            </a:fld>
            <a:endParaRPr lang="pt-PT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48F65A-8717-4F15-9BD4-95084B7B94CB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pt-PT"/>
              <a:t>conclusions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6796066E-6994-4A96-9F72-C6E29CC25576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The cognitive walkthrough showed that this setup supports common analysis tasks and even has some advantages:</a:t>
            </a:r>
          </a:p>
          <a:p>
            <a:pPr lvl="1"/>
            <a:r>
              <a:rPr lang="en-US"/>
              <a:t>Saving valuable screen space.</a:t>
            </a:r>
          </a:p>
          <a:p>
            <a:pPr lvl="1"/>
            <a:r>
              <a:rPr lang="en-US"/>
              <a:t>Integrating additional information directly in place.</a:t>
            </a:r>
          </a:p>
          <a:p>
            <a:pPr lvl="1"/>
            <a:r>
              <a:rPr lang="en-US"/>
              <a:t>Not obstructing other analysts.</a:t>
            </a:r>
          </a:p>
          <a:p>
            <a:pPr lvl="0"/>
            <a:r>
              <a:rPr lang="en-US"/>
              <a:t>Thus we conclude that such mixed reality approaches show a lot of potential in the field of information visualization and should be further explored.</a:t>
            </a: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CFD2EC1F-9B7A-483B-A96C-A315B4169582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>
          <a:xfrm>
            <a:off x="11826240" y="0"/>
            <a:ext cx="365760" cy="365760"/>
          </a:xfrm>
        </p:spPr>
        <p:txBody>
          <a:bodyPr/>
          <a:lstStyle/>
          <a:p>
            <a:pPr lvl="0"/>
            <a:fld id="{D7D95886-2FA3-4E05-B0F5-C93F3892139C}" type="slidenum">
              <a:rPr lang="pt-PT" smtClean="0"/>
              <a:t>38</a:t>
            </a:fld>
            <a:endParaRPr lang="pt-PT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0BC5F7-E060-4976-AB75-6C9247826BF9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pt-PT"/>
              <a:t>The end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70691BBE-F4F2-4F60-9754-AD7CCF441C59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Any questions?</a:t>
            </a: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FFFBBF53-CC29-452C-B76E-7B3750E8C64E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>
          <a:xfrm>
            <a:off x="11826240" y="0"/>
            <a:ext cx="365760" cy="365760"/>
          </a:xfrm>
        </p:spPr>
        <p:txBody>
          <a:bodyPr/>
          <a:lstStyle/>
          <a:p>
            <a:pPr lvl="0"/>
            <a:fld id="{D7D95886-2FA3-4E05-B0F5-C93F3892139C}" type="slidenum">
              <a:rPr lang="pt-PT" smtClean="0"/>
              <a:t>39</a:t>
            </a:fld>
            <a:endParaRPr lang="pt-PT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492FB1-2F1F-42D7-AAAD-386F66D0796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pt-PT"/>
              <a:t>problems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FC03C266-3C3B-46E8-B08E-7BF78C7819F8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Three types of problems arise from the use of large displays:</a:t>
            </a:r>
          </a:p>
          <a:p>
            <a:pPr lvl="1"/>
            <a:r>
              <a:rPr lang="pt-PT"/>
              <a:t>Perceptual issues;</a:t>
            </a:r>
          </a:p>
          <a:p>
            <a:pPr lvl="1"/>
            <a:r>
              <a:rPr lang="pt-PT"/>
              <a:t>Density and complexity management;</a:t>
            </a:r>
          </a:p>
          <a:p>
            <a:pPr lvl="1"/>
            <a:r>
              <a:rPr lang="pt-PT"/>
              <a:t>Multiple user support.</a:t>
            </a: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F407026F-6B59-4AEF-936A-873826FEC605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>
          <a:xfrm>
            <a:off x="11826240" y="0"/>
            <a:ext cx="365760" cy="343654"/>
          </a:xfrm>
        </p:spPr>
        <p:txBody>
          <a:bodyPr/>
          <a:lstStyle/>
          <a:p>
            <a:pPr lvl="0"/>
            <a:fld id="{D7D95886-2FA3-4E05-B0F5-C93F3892139C}" type="slidenum">
              <a:rPr lang="pt-PT" smtClean="0"/>
              <a:t>4</a:t>
            </a:fld>
            <a:endParaRPr lang="pt-PT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84053E4-9B1D-4384-8F86-19636ED1F4A9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pt-PT"/>
              <a:t>Perceptual issues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D655FA5A-5764-48CA-BDFE-43C2826A8DEE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Change blindness;</a:t>
            </a:r>
          </a:p>
          <a:p>
            <a:pPr lvl="0"/>
            <a:r>
              <a:rPr lang="pt-PT"/>
              <a:t>Distortion due to viewing angles;</a:t>
            </a:r>
          </a:p>
          <a:p>
            <a:pPr lvl="0"/>
            <a:r>
              <a:rPr lang="pt-PT"/>
              <a:t>Physical navigation;</a:t>
            </a:r>
          </a:p>
          <a:p>
            <a:pPr lvl="0"/>
            <a:r>
              <a:rPr lang="pt-PT"/>
              <a:t>Effects of visual encodings;</a:t>
            </a: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43FF3169-07DE-4CEF-9DAE-EB4274A1AAA1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>
          <a:xfrm>
            <a:off x="11826240" y="0"/>
            <a:ext cx="365760" cy="365760"/>
          </a:xfrm>
        </p:spPr>
        <p:txBody>
          <a:bodyPr/>
          <a:lstStyle/>
          <a:p>
            <a:pPr lvl="0"/>
            <a:fld id="{D7D95886-2FA3-4E05-B0F5-C93F3892139C}" type="slidenum">
              <a:rPr lang="pt-PT" smtClean="0"/>
              <a:t>5</a:t>
            </a:fld>
            <a:endParaRPr lang="pt-PT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6547F7-F8B1-4C7C-AA09-BF46FC8D2F65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Change blindness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D5AC7577-DD57-4866-A328-1379DD972E79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Change blindness occurs in large displays due to the screen size, meaning that the display extends to peripheral vision.</a:t>
            </a:r>
          </a:p>
          <a:p>
            <a:pPr lvl="0"/>
            <a:r>
              <a:rPr lang="en-US"/>
              <a:t>Thus, making comparisons and having an overview of the data is much more difficult.</a:t>
            </a:r>
          </a:p>
          <a:p>
            <a:pPr lvl="0"/>
            <a:r>
              <a:rPr lang="en-US"/>
              <a:t>Motion and animation can be used to mitigate this, but while they do increase awareness, perception is still limited.</a:t>
            </a:r>
          </a:p>
          <a:p>
            <a:pPr lvl="0"/>
            <a:r>
              <a:rPr lang="en-US"/>
              <a:t>Users are forced to look at other parts of the screen and to lose focus, to see what changed.</a:t>
            </a:r>
          </a:p>
        </p:txBody>
      </p:sp>
      <p:pic>
        <p:nvPicPr>
          <p:cNvPr id="4" name="Imagem 4" descr="Uma imagem com céu, exterior, avião, passarela&#10;&#10;Descrição gerada automaticamente">
            <a:extLst>
              <a:ext uri="{FF2B5EF4-FFF2-40B4-BE49-F238E27FC236}">
                <a16:creationId xmlns:a16="http://schemas.microsoft.com/office/drawing/2014/main" id="{BC4B53AB-07A4-481A-A2ED-4D6F4057E9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81046"/>
            <a:ext cx="2482605" cy="177695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" name="Imagem 6" descr="Uma imagem com céu, exterior, avião, aeronaves&#10;&#10;Descrição gerada automaticamente">
            <a:extLst>
              <a:ext uri="{FF2B5EF4-FFF2-40B4-BE49-F238E27FC236}">
                <a16:creationId xmlns:a16="http://schemas.microsoft.com/office/drawing/2014/main" id="{E493CAB4-EAEE-4E61-A087-DE4A0579C0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18482" y="5081046"/>
            <a:ext cx="2573514" cy="1829769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8FA65A18-3690-4DE5-9B64-C73332ED6197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>
          <a:xfrm>
            <a:off x="11826240" y="0"/>
            <a:ext cx="365760" cy="365760"/>
          </a:xfrm>
        </p:spPr>
        <p:txBody>
          <a:bodyPr/>
          <a:lstStyle/>
          <a:p>
            <a:pPr lvl="0"/>
            <a:fld id="{D7D95886-2FA3-4E05-B0F5-C93F3892139C}" type="slidenum">
              <a:rPr lang="pt-PT" smtClean="0"/>
              <a:t>6</a:t>
            </a:fld>
            <a:endParaRPr lang="pt-PT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329F67-AC7B-4FDE-8C3A-022323500400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Distortion due to viewing angles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5821A60F-2BCF-41F8-ACD0-92EF47E7B3CD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Due to large displays’ screen size, extreme viewing angles often occur.</a:t>
            </a:r>
          </a:p>
          <a:p>
            <a:pPr lvl="0"/>
            <a:r>
              <a:rPr lang="en-US"/>
              <a:t>These often cause distortion of the shape and orientation of data marks, as well as the perception of aspect ratios and color encodings.</a:t>
            </a:r>
          </a:p>
          <a:p>
            <a:pPr lvl="0"/>
            <a:r>
              <a:rPr lang="en-US"/>
              <a:t>Some possible solutions have been used to tackle this, such as curved displays and images with multiple scales.</a:t>
            </a:r>
          </a:p>
        </p:txBody>
      </p:sp>
      <p:pic>
        <p:nvPicPr>
          <p:cNvPr id="4" name="Imagem 4">
            <a:extLst>
              <a:ext uri="{FF2B5EF4-FFF2-40B4-BE49-F238E27FC236}">
                <a16:creationId xmlns:a16="http://schemas.microsoft.com/office/drawing/2014/main" id="{0DA16AD7-5F65-4952-BF1C-7ED6676F11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7770" y="4939991"/>
            <a:ext cx="6943752" cy="953316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1AE2833C-C405-4B00-A536-4794751F2623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>
          <a:xfrm>
            <a:off x="11826240" y="0"/>
            <a:ext cx="365760" cy="365760"/>
          </a:xfrm>
        </p:spPr>
        <p:txBody>
          <a:bodyPr/>
          <a:lstStyle/>
          <a:p>
            <a:pPr lvl="0"/>
            <a:fld id="{D7D95886-2FA3-4E05-B0F5-C93F3892139C}" type="slidenum">
              <a:rPr lang="pt-PT" smtClean="0"/>
              <a:t>7</a:t>
            </a:fld>
            <a:endParaRPr lang="pt-PT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EEB158-C243-491A-93D4-A1961BB0CEA0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Physical navigation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0A3BCCD6-A161-4D0D-AD4C-790D4DA1AF82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Users move naturally when facing large displays.</a:t>
            </a:r>
          </a:p>
          <a:p>
            <a:pPr lvl="0"/>
            <a:r>
              <a:rPr lang="en-US"/>
              <a:t>This physical navigation improves performance over virtual navigation and increases spatial memory, but it also becomes a requirement.</a:t>
            </a:r>
          </a:p>
          <a:p>
            <a:pPr lvl="0"/>
            <a:r>
              <a:rPr lang="en-US"/>
              <a:t>But users are forced to:</a:t>
            </a:r>
          </a:p>
          <a:p>
            <a:pPr lvl="1"/>
            <a:r>
              <a:rPr lang="en-US"/>
              <a:t> Get closer to the display to get the details.</a:t>
            </a:r>
          </a:p>
          <a:p>
            <a:pPr lvl="1"/>
            <a:r>
              <a:rPr lang="en-US"/>
              <a:t>Step away from the display to get an overview.</a:t>
            </a:r>
          </a:p>
        </p:txBody>
      </p:sp>
      <p:pic>
        <p:nvPicPr>
          <p:cNvPr id="4" name="Imagem 4" descr="Uma imagem com chão&#10;&#10;Descrição gerada automaticamente">
            <a:extLst>
              <a:ext uri="{FF2B5EF4-FFF2-40B4-BE49-F238E27FC236}">
                <a16:creationId xmlns:a16="http://schemas.microsoft.com/office/drawing/2014/main" id="{63A25798-7E8A-42C9-A867-9C5C952150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9504" y="3808430"/>
            <a:ext cx="5455081" cy="300882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CFBBD1C5-FF11-40B2-B06A-BAF07EFC7A2C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>
          <a:xfrm>
            <a:off x="11826240" y="0"/>
            <a:ext cx="365760" cy="365760"/>
          </a:xfrm>
        </p:spPr>
        <p:txBody>
          <a:bodyPr/>
          <a:lstStyle/>
          <a:p>
            <a:pPr lvl="0"/>
            <a:fld id="{D7D95886-2FA3-4E05-B0F5-C93F3892139C}" type="slidenum">
              <a:rPr lang="pt-PT" smtClean="0"/>
              <a:t>8</a:t>
            </a:fld>
            <a:endParaRPr lang="pt-PT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4">
            <a:extLst>
              <a:ext uri="{FF2B5EF4-FFF2-40B4-BE49-F238E27FC236}">
                <a16:creationId xmlns:a16="http://schemas.microsoft.com/office/drawing/2014/main" id="{28036B6A-CA6E-4561-9B95-2942D97D1D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0813" y="3182505"/>
            <a:ext cx="2764167" cy="3349675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ítulo 1">
            <a:extLst>
              <a:ext uri="{FF2B5EF4-FFF2-40B4-BE49-F238E27FC236}">
                <a16:creationId xmlns:a16="http://schemas.microsoft.com/office/drawing/2014/main" id="{EFA0F3D8-D65F-42EC-9859-C0545FE38B3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Effects of visual encodings</a:t>
            </a:r>
          </a:p>
        </p:txBody>
      </p:sp>
      <p:sp>
        <p:nvSpPr>
          <p:cNvPr id="4" name="Marcador de Posição de Conteúdo 2">
            <a:extLst>
              <a:ext uri="{FF2B5EF4-FFF2-40B4-BE49-F238E27FC236}">
                <a16:creationId xmlns:a16="http://schemas.microsoft.com/office/drawing/2014/main" id="{526DDE1D-3B90-4F5B-83E9-02D2B005CB7B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As mentioned, there is a necessity of moving away from the display to get an overview.</a:t>
            </a:r>
          </a:p>
          <a:p>
            <a:pPr lvl="0"/>
            <a:r>
              <a:rPr lang="en-US"/>
              <a:t>Perceptual issues emerge from that as visual encodings will be lost or perceived differently at a distance.</a:t>
            </a:r>
          </a:p>
          <a:p>
            <a:pPr lvl="0"/>
            <a:r>
              <a:rPr lang="en-US"/>
              <a:t>This can be mitigated with the use of visual aggregations with color (light and dark regions, for contrast).  Another approach is adapting the information displayed according to the user’s proximity.</a:t>
            </a:r>
          </a:p>
          <a:p>
            <a:pPr lvl="0"/>
            <a:endParaRPr lang="en-US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765A7304-CE21-4ECB-B06A-FBD4A6D03112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>
          <a:xfrm>
            <a:off x="11826240" y="0"/>
            <a:ext cx="365760" cy="365760"/>
          </a:xfrm>
        </p:spPr>
        <p:txBody>
          <a:bodyPr/>
          <a:lstStyle/>
          <a:p>
            <a:pPr lvl="0"/>
            <a:fld id="{D7D95886-2FA3-4E05-B0F5-C93F3892139C}" type="slidenum">
              <a:rPr lang="pt-PT" smtClean="0"/>
              <a:t>9</a:t>
            </a:fld>
            <a:endParaRPr lang="pt-PT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Pacot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inalpresentation" id="{A06433E1-ACA9-46C0-9CCC-CA51913DC863}" vid="{C3D92A1E-B928-4BA7-8FEE-D5CB7AB441E5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1159</TotalTime>
  <Words>2103</Words>
  <Application>Microsoft Office PowerPoint</Application>
  <PresentationFormat>Ecrã Panorâmico</PresentationFormat>
  <Paragraphs>226</Paragraphs>
  <Slides>39</Slides>
  <Notes>1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39</vt:i4>
      </vt:variant>
    </vt:vector>
  </HeadingPairs>
  <TitlesOfParts>
    <vt:vector size="43" baseType="lpstr">
      <vt:lpstr>Arial</vt:lpstr>
      <vt:lpstr>Calibri</vt:lpstr>
      <vt:lpstr>Gill Sans MT</vt:lpstr>
      <vt:lpstr>Pacote</vt:lpstr>
      <vt:lpstr>Personal Augmented Reality for Information Visualization on Large Interactive Displays</vt:lpstr>
      <vt:lpstr>Why this paper?</vt:lpstr>
      <vt:lpstr>context</vt:lpstr>
      <vt:lpstr>problems</vt:lpstr>
      <vt:lpstr>Perceptual issues</vt:lpstr>
      <vt:lpstr>Change blindness</vt:lpstr>
      <vt:lpstr>Distortion due to viewing angles</vt:lpstr>
      <vt:lpstr>Physical navigation</vt:lpstr>
      <vt:lpstr>Effects of visual encodings</vt:lpstr>
      <vt:lpstr>Density and complexity management</vt:lpstr>
      <vt:lpstr>Appropriate use of space</vt:lpstr>
      <vt:lpstr>Scaling of visual encodings</vt:lpstr>
      <vt:lpstr>overplotting</vt:lpstr>
      <vt:lpstr>Data complexity</vt:lpstr>
      <vt:lpstr>Multiple user support</vt:lpstr>
      <vt:lpstr>Obstruction and distraction</vt:lpstr>
      <vt:lpstr>Personal territories</vt:lpstr>
      <vt:lpstr>proposition</vt:lpstr>
      <vt:lpstr>How it works</vt:lpstr>
      <vt:lpstr>Designing The technology</vt:lpstr>
      <vt:lpstr>Spatial alignment of display and ar content</vt:lpstr>
      <vt:lpstr>Augmentations for part of a visualization</vt:lpstr>
      <vt:lpstr>Personal views in multi user scenarios</vt:lpstr>
      <vt:lpstr>Addressing perceptual issues</vt:lpstr>
      <vt:lpstr>Embedded ar visualizations</vt:lpstr>
      <vt:lpstr>Hinged visualizations</vt:lpstr>
      <vt:lpstr>Curved ar screen</vt:lpstr>
      <vt:lpstr>Ar brushing and linking</vt:lpstr>
      <vt:lpstr>Addressing the management of density and complexity</vt:lpstr>
      <vt:lpstr>Extended axis views</vt:lpstr>
      <vt:lpstr>Ar visualization layers</vt:lpstr>
      <vt:lpstr>Magic ar lenses</vt:lpstr>
      <vt:lpstr>Ar annotations</vt:lpstr>
      <vt:lpstr>Framework</vt:lpstr>
      <vt:lpstr>prototype</vt:lpstr>
      <vt:lpstr>Use case</vt:lpstr>
      <vt:lpstr>Some interactions during the tasks</vt:lpstr>
      <vt:lpstr>conclusions</vt:lpstr>
      <vt:lpstr>The 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Personal Augmented Reality for Information Visualization on Large Interactive Displays</dc:title>
  <dc:creator>Rodrigo Ferreira</dc:creator>
  <cp:lastModifiedBy>Rodrigo Ferreira</cp:lastModifiedBy>
  <cp:revision>25</cp:revision>
  <dcterms:created xsi:type="dcterms:W3CDTF">2021-01-13T16:18:42Z</dcterms:created>
  <dcterms:modified xsi:type="dcterms:W3CDTF">2021-01-18T09:54:00Z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